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9" r:id="rId2"/>
    <p:sldId id="258" r:id="rId3"/>
    <p:sldId id="282" r:id="rId4"/>
    <p:sldId id="281" r:id="rId5"/>
    <p:sldId id="319" r:id="rId6"/>
    <p:sldId id="287" r:id="rId7"/>
    <p:sldId id="284" r:id="rId8"/>
    <p:sldId id="285" r:id="rId9"/>
    <p:sldId id="286" r:id="rId10"/>
    <p:sldId id="288" r:id="rId11"/>
    <p:sldId id="289" r:id="rId12"/>
    <p:sldId id="320" r:id="rId13"/>
    <p:sldId id="292" r:id="rId14"/>
    <p:sldId id="293" r:id="rId15"/>
    <p:sldId id="294" r:id="rId16"/>
    <p:sldId id="295" r:id="rId17"/>
    <p:sldId id="296" r:id="rId18"/>
    <p:sldId id="297" r:id="rId19"/>
    <p:sldId id="321" r:id="rId20"/>
    <p:sldId id="301" r:id="rId21"/>
    <p:sldId id="302" r:id="rId22"/>
    <p:sldId id="304" r:id="rId23"/>
    <p:sldId id="305" r:id="rId24"/>
    <p:sldId id="322" r:id="rId25"/>
    <p:sldId id="307" r:id="rId26"/>
    <p:sldId id="314" r:id="rId27"/>
    <p:sldId id="315" r:id="rId28"/>
    <p:sldId id="316" r:id="rId29"/>
    <p:sldId id="317" r:id="rId30"/>
    <p:sldId id="31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K1194" initials="CK" lastIdx="11" clrIdx="0"/>
  <p:cmAuthor id="1" name="Chris Burrows" initials="CB"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3"/>
    <a:srgbClr val="DE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588" autoAdjust="0"/>
    <p:restoredTop sz="93241" autoAdjust="0"/>
  </p:normalViewPr>
  <p:slideViewPr>
    <p:cSldViewPr>
      <p:cViewPr>
        <p:scale>
          <a:sx n="60" d="100"/>
          <a:sy n="60" d="100"/>
        </p:scale>
        <p:origin x="-2196"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1ABDBA-187E-40DF-BE1A-50231E64FA45}" type="datetimeFigureOut">
              <a:rPr lang="en-GB" smtClean="0"/>
              <a:t>02/04/2014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DCC527-FE46-4220-96C5-2FA84FDC6802}" type="slidenum">
              <a:rPr lang="en-GB" smtClean="0"/>
              <a:t>‹#›</a:t>
            </a:fld>
            <a:endParaRPr lang="en-GB" dirty="0"/>
          </a:p>
        </p:txBody>
      </p:sp>
    </p:spTree>
    <p:extLst>
      <p:ext uri="{BB962C8B-B14F-4D97-AF65-F5344CB8AC3E}">
        <p14:creationId xmlns:p14="http://schemas.microsoft.com/office/powerpoint/2010/main" val="400570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DC4EEA-74E5-40D2-AFF2-9E27539A8941}" type="datetimeFigureOut">
              <a:rPr lang="en-GB" smtClean="0"/>
              <a:t>02/04/2014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377F4A-9F4E-42E5-979C-5129D347D32F}" type="slidenum">
              <a:rPr lang="en-GB" smtClean="0"/>
              <a:t>‹#›</a:t>
            </a:fld>
            <a:endParaRPr lang="en-GB" dirty="0"/>
          </a:p>
        </p:txBody>
      </p:sp>
    </p:spTree>
    <p:extLst>
      <p:ext uri="{BB962C8B-B14F-4D97-AF65-F5344CB8AC3E}">
        <p14:creationId xmlns:p14="http://schemas.microsoft.com/office/powerpoint/2010/main" val="170857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DC4EEA-74E5-40D2-AFF2-9E27539A8941}" type="datetimeFigureOut">
              <a:rPr lang="en-GB" smtClean="0"/>
              <a:t>02/04/2014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377F4A-9F4E-42E5-979C-5129D347D32F}" type="slidenum">
              <a:rPr lang="en-GB" smtClean="0"/>
              <a:t>‹#›</a:t>
            </a:fld>
            <a:endParaRPr lang="en-GB" dirty="0"/>
          </a:p>
        </p:txBody>
      </p:sp>
    </p:spTree>
    <p:extLst>
      <p:ext uri="{BB962C8B-B14F-4D97-AF65-F5344CB8AC3E}">
        <p14:creationId xmlns:p14="http://schemas.microsoft.com/office/powerpoint/2010/main" val="508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342322" y="1110816"/>
            <a:ext cx="8456237" cy="48226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78700" y="207963"/>
            <a:ext cx="134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928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DC4EEA-74E5-40D2-AFF2-9E27539A8941}" type="datetimeFigureOut">
              <a:rPr lang="en-GB" smtClean="0"/>
              <a:t>02/04/2014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377F4A-9F4E-42E5-979C-5129D347D32F}" type="slidenum">
              <a:rPr lang="en-GB" smtClean="0"/>
              <a:t>‹#›</a:t>
            </a:fld>
            <a:endParaRPr lang="en-GB" dirty="0"/>
          </a:p>
        </p:txBody>
      </p:sp>
    </p:spTree>
    <p:extLst>
      <p:ext uri="{BB962C8B-B14F-4D97-AF65-F5344CB8AC3E}">
        <p14:creationId xmlns:p14="http://schemas.microsoft.com/office/powerpoint/2010/main" val="9556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DC4EEA-74E5-40D2-AFF2-9E27539A8941}" type="datetimeFigureOut">
              <a:rPr lang="en-GB" smtClean="0"/>
              <a:t>02/04/2014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377F4A-9F4E-42E5-979C-5129D347D32F}" type="slidenum">
              <a:rPr lang="en-GB" smtClean="0"/>
              <a:t>‹#›</a:t>
            </a:fld>
            <a:endParaRPr lang="en-GB" dirty="0"/>
          </a:p>
        </p:txBody>
      </p:sp>
    </p:spTree>
    <p:extLst>
      <p:ext uri="{BB962C8B-B14F-4D97-AF65-F5344CB8AC3E}">
        <p14:creationId xmlns:p14="http://schemas.microsoft.com/office/powerpoint/2010/main" val="143457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DC4EEA-74E5-40D2-AFF2-9E27539A8941}" type="datetimeFigureOut">
              <a:rPr lang="en-GB" smtClean="0"/>
              <a:t>02/04/2014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4377F4A-9F4E-42E5-979C-5129D347D32F}" type="slidenum">
              <a:rPr lang="en-GB" smtClean="0"/>
              <a:t>‹#›</a:t>
            </a:fld>
            <a:endParaRPr lang="en-GB" dirty="0"/>
          </a:p>
        </p:txBody>
      </p:sp>
    </p:spTree>
    <p:extLst>
      <p:ext uri="{BB962C8B-B14F-4D97-AF65-F5344CB8AC3E}">
        <p14:creationId xmlns:p14="http://schemas.microsoft.com/office/powerpoint/2010/main" val="383710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DC4EEA-74E5-40D2-AFF2-9E27539A8941}" type="datetimeFigureOut">
              <a:rPr lang="en-GB" smtClean="0"/>
              <a:t>02/04/2014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4377F4A-9F4E-42E5-979C-5129D347D32F}" type="slidenum">
              <a:rPr lang="en-GB" smtClean="0"/>
              <a:t>‹#›</a:t>
            </a:fld>
            <a:endParaRPr lang="en-GB" dirty="0"/>
          </a:p>
        </p:txBody>
      </p:sp>
    </p:spTree>
    <p:extLst>
      <p:ext uri="{BB962C8B-B14F-4D97-AF65-F5344CB8AC3E}">
        <p14:creationId xmlns:p14="http://schemas.microsoft.com/office/powerpoint/2010/main" val="130612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DC4EEA-74E5-40D2-AFF2-9E27539A8941}" type="datetimeFigureOut">
              <a:rPr lang="en-GB" smtClean="0"/>
              <a:t>02/04/2014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4377F4A-9F4E-42E5-979C-5129D347D32F}" type="slidenum">
              <a:rPr lang="en-GB" smtClean="0"/>
              <a:t>‹#›</a:t>
            </a:fld>
            <a:endParaRPr lang="en-GB" dirty="0"/>
          </a:p>
        </p:txBody>
      </p:sp>
    </p:spTree>
    <p:extLst>
      <p:ext uri="{BB962C8B-B14F-4D97-AF65-F5344CB8AC3E}">
        <p14:creationId xmlns:p14="http://schemas.microsoft.com/office/powerpoint/2010/main" val="82102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C4EEA-74E5-40D2-AFF2-9E27539A8941}" type="datetimeFigureOut">
              <a:rPr lang="en-GB" smtClean="0"/>
              <a:t>02/04/2014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4377F4A-9F4E-42E5-979C-5129D347D32F}" type="slidenum">
              <a:rPr lang="en-GB" smtClean="0"/>
              <a:t>‹#›</a:t>
            </a:fld>
            <a:endParaRPr lang="en-GB" dirty="0"/>
          </a:p>
        </p:txBody>
      </p:sp>
    </p:spTree>
    <p:extLst>
      <p:ext uri="{BB962C8B-B14F-4D97-AF65-F5344CB8AC3E}">
        <p14:creationId xmlns:p14="http://schemas.microsoft.com/office/powerpoint/2010/main" val="45981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C4EEA-74E5-40D2-AFF2-9E27539A8941}" type="datetimeFigureOut">
              <a:rPr lang="en-GB" smtClean="0"/>
              <a:t>02/04/2014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4377F4A-9F4E-42E5-979C-5129D347D32F}" type="slidenum">
              <a:rPr lang="en-GB" smtClean="0"/>
              <a:t>‹#›</a:t>
            </a:fld>
            <a:endParaRPr lang="en-GB" dirty="0"/>
          </a:p>
        </p:txBody>
      </p:sp>
    </p:spTree>
    <p:extLst>
      <p:ext uri="{BB962C8B-B14F-4D97-AF65-F5344CB8AC3E}">
        <p14:creationId xmlns:p14="http://schemas.microsoft.com/office/powerpoint/2010/main" val="353785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C4EEA-74E5-40D2-AFF2-9E27539A8941}" type="datetimeFigureOut">
              <a:rPr lang="en-GB" smtClean="0"/>
              <a:t>02/04/2014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4377F4A-9F4E-42E5-979C-5129D347D32F}" type="slidenum">
              <a:rPr lang="en-GB" smtClean="0"/>
              <a:t>‹#›</a:t>
            </a:fld>
            <a:endParaRPr lang="en-GB" dirty="0"/>
          </a:p>
        </p:txBody>
      </p:sp>
    </p:spTree>
    <p:extLst>
      <p:ext uri="{BB962C8B-B14F-4D97-AF65-F5344CB8AC3E}">
        <p14:creationId xmlns:p14="http://schemas.microsoft.com/office/powerpoint/2010/main" val="55044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C4EEA-74E5-40D2-AFF2-9E27539A8941}" type="datetimeFigureOut">
              <a:rPr lang="en-GB" smtClean="0"/>
              <a:t>02/04/2014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77F4A-9F4E-42E5-979C-5129D347D32F}" type="slidenum">
              <a:rPr lang="en-GB" smtClean="0"/>
              <a:t>‹#›</a:t>
            </a:fld>
            <a:endParaRPr lang="en-GB" dirty="0"/>
          </a:p>
        </p:txBody>
      </p:sp>
    </p:spTree>
    <p:extLst>
      <p:ext uri="{BB962C8B-B14F-4D97-AF65-F5344CB8AC3E}">
        <p14:creationId xmlns:p14="http://schemas.microsoft.com/office/powerpoint/2010/main" val="2328487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1.xml"/><Relationship Id="rId4" Type="http://schemas.openxmlformats.org/officeDocument/2006/relationships/image" Target="../media/image13.gi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gif"/><Relationship Id="rId1" Type="http://schemas.openxmlformats.org/officeDocument/2006/relationships/slideLayout" Target="../slideLayouts/slideLayout11.xml"/><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594519" y="4287838"/>
            <a:ext cx="7034212" cy="2154436"/>
          </a:xfrm>
          <a:prstGeom prst="rect">
            <a:avLst/>
          </a:prstGeom>
          <a:noFill/>
        </p:spPr>
        <p:txBody>
          <a:bodyPr>
            <a:spAutoFit/>
          </a:bodyPr>
          <a:lstStyle/>
          <a:p>
            <a:pPr fontAlgn="auto">
              <a:spcBef>
                <a:spcPts val="0"/>
              </a:spcBef>
              <a:spcAft>
                <a:spcPts val="0"/>
              </a:spcAft>
              <a:defRPr/>
            </a:pPr>
            <a:r>
              <a:rPr lang="en-US" sz="3600" b="1" dirty="0" smtClean="0">
                <a:solidFill>
                  <a:schemeClr val="accent6"/>
                </a:solidFill>
                <a:latin typeface="Arial"/>
                <a:ea typeface="+mn-ea"/>
                <a:cs typeface="Arial"/>
              </a:rPr>
              <a:t>Unified Communications &amp; </a:t>
            </a:r>
            <a:br>
              <a:rPr lang="en-US" sz="3600" b="1" dirty="0" smtClean="0">
                <a:solidFill>
                  <a:schemeClr val="accent6"/>
                </a:solidFill>
                <a:latin typeface="Arial"/>
                <a:ea typeface="+mn-ea"/>
                <a:cs typeface="Arial"/>
              </a:rPr>
            </a:br>
            <a:r>
              <a:rPr lang="en-US" sz="3600" b="1" dirty="0" smtClean="0">
                <a:solidFill>
                  <a:schemeClr val="accent6"/>
                </a:solidFill>
                <a:latin typeface="Arial"/>
                <a:ea typeface="+mn-ea"/>
                <a:cs typeface="Arial"/>
              </a:rPr>
              <a:t>Collaboration </a:t>
            </a:r>
          </a:p>
          <a:p>
            <a:pPr fontAlgn="auto">
              <a:spcBef>
                <a:spcPts val="0"/>
              </a:spcBef>
              <a:spcAft>
                <a:spcPts val="0"/>
              </a:spcAft>
              <a:defRPr/>
            </a:pPr>
            <a:r>
              <a:rPr lang="en-US" sz="3200" smtClean="0">
                <a:solidFill>
                  <a:schemeClr val="bg1">
                    <a:lumMod val="50000"/>
                  </a:schemeClr>
                </a:solidFill>
                <a:latin typeface="Arial"/>
                <a:ea typeface="+mn-ea"/>
                <a:cs typeface="Arial"/>
              </a:rPr>
              <a:t>UC Voice Marketing </a:t>
            </a:r>
            <a:r>
              <a:rPr lang="en-US" sz="3200" dirty="0" smtClean="0">
                <a:solidFill>
                  <a:schemeClr val="bg1">
                    <a:lumMod val="50000"/>
                  </a:schemeClr>
                </a:solidFill>
                <a:latin typeface="Arial"/>
                <a:ea typeface="+mn-ea"/>
                <a:cs typeface="Arial"/>
              </a:rPr>
              <a:t>Toolkit</a:t>
            </a:r>
            <a:endParaRPr lang="en-US" sz="3200" dirty="0">
              <a:solidFill>
                <a:schemeClr val="bg1">
                  <a:lumMod val="50000"/>
                </a:schemeClr>
              </a:solidFill>
              <a:latin typeface="Arial"/>
              <a:ea typeface="+mn-ea"/>
              <a:cs typeface="Arial"/>
            </a:endParaRPr>
          </a:p>
          <a:p>
            <a:pPr fontAlgn="auto">
              <a:spcBef>
                <a:spcPts val="0"/>
              </a:spcBef>
              <a:spcAft>
                <a:spcPts val="0"/>
              </a:spcAft>
              <a:defRPr/>
            </a:pPr>
            <a:r>
              <a:rPr lang="en-US" sz="1600" dirty="0">
                <a:solidFill>
                  <a:schemeClr val="bg1">
                    <a:lumMod val="50000"/>
                  </a:schemeClr>
                </a:solidFill>
                <a:latin typeface="Arial"/>
                <a:ea typeface="+mn-ea"/>
                <a:cs typeface="Arial"/>
              </a:rPr>
              <a:t/>
            </a:r>
            <a:br>
              <a:rPr lang="en-US" sz="1600" dirty="0">
                <a:solidFill>
                  <a:schemeClr val="bg1">
                    <a:lumMod val="50000"/>
                  </a:schemeClr>
                </a:solidFill>
                <a:latin typeface="Arial"/>
                <a:ea typeface="+mn-ea"/>
                <a:cs typeface="Arial"/>
              </a:rPr>
            </a:br>
            <a:endParaRPr lang="en-US" sz="1400" b="1" dirty="0">
              <a:latin typeface="Arial"/>
              <a:ea typeface="+mn-ea"/>
              <a:cs typeface="Arial"/>
            </a:endParaRPr>
          </a:p>
        </p:txBody>
      </p:sp>
      <p:pic>
        <p:nvPicPr>
          <p:cNvPr id="205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78700" y="207963"/>
            <a:ext cx="134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303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Pre-Launch Teaser video</a:t>
            </a:r>
            <a:endParaRPr lang="en-GB" sz="4000" dirty="0"/>
          </a:p>
        </p:txBody>
      </p:sp>
      <p:sp>
        <p:nvSpPr>
          <p:cNvPr id="20"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sz="2000" dirty="0" smtClean="0"/>
              <a:t>Teaser content that introduces </a:t>
            </a:r>
            <a:r>
              <a:rPr lang="fr-FR" sz="2000" dirty="0" smtClean="0"/>
              <a:t>3 </a:t>
            </a:r>
            <a:r>
              <a:rPr lang="fr-FR" sz="2000" dirty="0" smtClean="0"/>
              <a:t>main types of </a:t>
            </a:r>
            <a:r>
              <a:rPr lang="fr-FR" sz="2000" dirty="0" smtClean="0"/>
              <a:t>characters </a:t>
            </a:r>
            <a:r>
              <a:rPr lang="fr-FR" sz="2000" dirty="0" smtClean="0"/>
              <a:t>that can be associated with within </a:t>
            </a:r>
            <a:r>
              <a:rPr lang="fr-FR" sz="2000" dirty="0" smtClean="0"/>
              <a:t>an </a:t>
            </a:r>
            <a:r>
              <a:rPr lang="fr-FR" sz="2000" dirty="0" smtClean="0"/>
              <a:t>organization, this can be hosted on your intranet or portal.</a:t>
            </a:r>
          </a:p>
          <a:p>
            <a:pPr>
              <a:defRPr/>
            </a:pPr>
            <a:r>
              <a:rPr lang="fr-FR" sz="2000" dirty="0" smtClean="0"/>
              <a:t>The additional </a:t>
            </a:r>
            <a:r>
              <a:rPr lang="fr-FR" sz="2000" dirty="0" smtClean="0"/>
              <a:t>content will relate to the benefits UCC </a:t>
            </a:r>
            <a:r>
              <a:rPr lang="fr-FR" sz="2000" dirty="0" smtClean="0"/>
              <a:t>can </a:t>
            </a:r>
            <a:r>
              <a:rPr lang="fr-FR" sz="2000" dirty="0" smtClean="0"/>
              <a:t>have on these 3 </a:t>
            </a:r>
            <a:r>
              <a:rPr lang="fr-FR" sz="2000" dirty="0" smtClean="0"/>
              <a:t>characters.</a:t>
            </a:r>
            <a:endParaRPr lang="fr-FR" sz="2000" dirty="0" smtClean="0"/>
          </a:p>
          <a:p>
            <a:pPr>
              <a:defRPr/>
            </a:pPr>
            <a:r>
              <a:rPr lang="fr-FR" sz="2000" dirty="0" smtClean="0"/>
              <a:t>File formats available include WMV and </a:t>
            </a:r>
            <a:r>
              <a:rPr lang="fr-FR" sz="2000" dirty="0" smtClean="0"/>
              <a:t>MP4.</a:t>
            </a:r>
            <a:endParaRPr lang="fr-FR" sz="20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584" y="3513590"/>
            <a:ext cx="7740352" cy="3643155"/>
          </a:xfrm>
          <a:prstGeom prst="rect">
            <a:avLst/>
          </a:prstGeom>
        </p:spPr>
      </p:pic>
    </p:spTree>
    <p:extLst>
      <p:ext uri="{BB962C8B-B14F-4D97-AF65-F5344CB8AC3E}">
        <p14:creationId xmlns:p14="http://schemas.microsoft.com/office/powerpoint/2010/main" val="94556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Landing Page Creative</a:t>
            </a:r>
            <a:endParaRPr lang="en-GB" sz="4000" dirty="0"/>
          </a:p>
        </p:txBody>
      </p:sp>
      <p:sp>
        <p:nvSpPr>
          <p:cNvPr id="20"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2000" dirty="0" smtClean="0"/>
              <a:t>Customizable landing page that can be used as the front door to your UCC adoption campaign</a:t>
            </a:r>
          </a:p>
          <a:p>
            <a:pPr fontAlgn="auto">
              <a:defRPr/>
            </a:pPr>
            <a:r>
              <a:rPr lang="en-GB" sz="2000" dirty="0" smtClean="0"/>
              <a:t>Available in HTML, InDesign and PDF formats dependant on your internal web teams requirements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7664" y="2924944"/>
            <a:ext cx="5621288" cy="3813808"/>
          </a:xfrm>
          <a:prstGeom prst="rect">
            <a:avLst/>
          </a:prstGeom>
        </p:spPr>
      </p:pic>
    </p:spTree>
    <p:extLst>
      <p:ext uri="{BB962C8B-B14F-4D97-AF65-F5344CB8AC3E}">
        <p14:creationId xmlns:p14="http://schemas.microsoft.com/office/powerpoint/2010/main" val="1823377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519" y="4287838"/>
            <a:ext cx="7034212" cy="2154436"/>
          </a:xfrm>
          <a:prstGeom prst="rect">
            <a:avLst/>
          </a:prstGeom>
          <a:noFill/>
        </p:spPr>
        <p:txBody>
          <a:bodyPr>
            <a:spAutoFit/>
          </a:bodyPr>
          <a:lstStyle/>
          <a:p>
            <a:pPr fontAlgn="auto">
              <a:spcBef>
                <a:spcPts val="0"/>
              </a:spcBef>
              <a:spcAft>
                <a:spcPts val="0"/>
              </a:spcAft>
              <a:defRPr/>
            </a:pPr>
            <a:r>
              <a:rPr lang="en-US" sz="3600" b="1" dirty="0" smtClean="0">
                <a:solidFill>
                  <a:schemeClr val="accent6"/>
                </a:solidFill>
                <a:latin typeface="Arial"/>
                <a:ea typeface="+mn-ea"/>
                <a:cs typeface="Arial"/>
              </a:rPr>
              <a:t>Unified Communications &amp; </a:t>
            </a:r>
            <a:br>
              <a:rPr lang="en-US" sz="3600" b="1" dirty="0" smtClean="0">
                <a:solidFill>
                  <a:schemeClr val="accent6"/>
                </a:solidFill>
                <a:latin typeface="Arial"/>
                <a:ea typeface="+mn-ea"/>
                <a:cs typeface="Arial"/>
              </a:rPr>
            </a:br>
            <a:r>
              <a:rPr lang="en-US" sz="3600" b="1" dirty="0" smtClean="0">
                <a:solidFill>
                  <a:schemeClr val="accent6"/>
                </a:solidFill>
                <a:latin typeface="Arial"/>
                <a:ea typeface="+mn-ea"/>
                <a:cs typeface="Arial"/>
              </a:rPr>
              <a:t>Collaboration </a:t>
            </a:r>
          </a:p>
          <a:p>
            <a:pPr fontAlgn="auto">
              <a:spcBef>
                <a:spcPts val="0"/>
              </a:spcBef>
              <a:spcAft>
                <a:spcPts val="0"/>
              </a:spcAft>
              <a:defRPr/>
            </a:pPr>
            <a:r>
              <a:rPr lang="en-US" sz="3200" dirty="0" smtClean="0">
                <a:solidFill>
                  <a:schemeClr val="bg1">
                    <a:lumMod val="50000"/>
                  </a:schemeClr>
                </a:solidFill>
                <a:latin typeface="Arial"/>
                <a:ea typeface="+mn-ea"/>
                <a:cs typeface="Arial"/>
              </a:rPr>
              <a:t>Marketing Toolkit</a:t>
            </a:r>
            <a:endParaRPr lang="en-US" sz="3200" dirty="0">
              <a:solidFill>
                <a:schemeClr val="bg1">
                  <a:lumMod val="50000"/>
                </a:schemeClr>
              </a:solidFill>
              <a:latin typeface="Arial"/>
              <a:ea typeface="+mn-ea"/>
              <a:cs typeface="Arial"/>
            </a:endParaRPr>
          </a:p>
          <a:p>
            <a:pPr fontAlgn="auto">
              <a:spcBef>
                <a:spcPts val="0"/>
              </a:spcBef>
              <a:spcAft>
                <a:spcPts val="0"/>
              </a:spcAft>
              <a:defRPr/>
            </a:pPr>
            <a:r>
              <a:rPr lang="en-US" sz="1600" dirty="0">
                <a:solidFill>
                  <a:schemeClr val="bg1">
                    <a:lumMod val="50000"/>
                  </a:schemeClr>
                </a:solidFill>
                <a:latin typeface="Arial"/>
                <a:ea typeface="+mn-ea"/>
                <a:cs typeface="Arial"/>
              </a:rPr>
              <a:t/>
            </a:r>
            <a:br>
              <a:rPr lang="en-US" sz="1600" dirty="0">
                <a:solidFill>
                  <a:schemeClr val="bg1">
                    <a:lumMod val="50000"/>
                  </a:schemeClr>
                </a:solidFill>
                <a:latin typeface="Arial"/>
                <a:ea typeface="+mn-ea"/>
                <a:cs typeface="Arial"/>
              </a:rPr>
            </a:br>
            <a:endParaRPr lang="en-US" sz="1400" b="1" dirty="0">
              <a:latin typeface="Arial"/>
              <a:ea typeface="+mn-ea"/>
              <a:cs typeface="Aria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05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78700" y="207963"/>
            <a:ext cx="134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44110" y="3006080"/>
            <a:ext cx="762442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defRPr/>
            </a:pPr>
            <a:r>
              <a:rPr lang="en-US" b="1" dirty="0" smtClean="0">
                <a:solidFill>
                  <a:schemeClr val="accent6"/>
                </a:solidFill>
                <a:latin typeface="Arial"/>
                <a:cs typeface="Arial"/>
              </a:rPr>
              <a:t>Launch Phase</a:t>
            </a:r>
            <a:endParaRPr lang="en-US" b="1" dirty="0">
              <a:solidFill>
                <a:schemeClr val="accent6"/>
              </a:solidFill>
              <a:latin typeface="Arial"/>
              <a:cs typeface="Arial"/>
            </a:endParaRPr>
          </a:p>
        </p:txBody>
      </p:sp>
    </p:spTree>
    <p:extLst>
      <p:ext uri="{BB962C8B-B14F-4D97-AF65-F5344CB8AC3E}">
        <p14:creationId xmlns:p14="http://schemas.microsoft.com/office/powerpoint/2010/main" val="3640765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Launch Phase Overview</a:t>
            </a:r>
            <a:endParaRPr lang="en-GB" sz="4000" dirty="0"/>
          </a:p>
        </p:txBody>
      </p:sp>
      <p:sp>
        <p:nvSpPr>
          <p:cNvPr id="4"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2000" dirty="0" smtClean="0"/>
              <a:t>Use the assets in this section in conjunction with deployment. Communicate with the end users about </a:t>
            </a:r>
            <a:r>
              <a:rPr lang="en-GB" sz="2000" dirty="0" smtClean="0"/>
              <a:t>how utilizing UCC </a:t>
            </a:r>
            <a:r>
              <a:rPr lang="en-GB" sz="2000" dirty="0" smtClean="0"/>
              <a:t>in the work place can </a:t>
            </a:r>
            <a:r>
              <a:rPr lang="en-GB" sz="2000" dirty="0" smtClean="0"/>
              <a:t>help drive a more efficient </a:t>
            </a:r>
            <a:r>
              <a:rPr lang="en-GB" sz="2000" dirty="0" smtClean="0"/>
              <a:t>way of </a:t>
            </a:r>
            <a:r>
              <a:rPr lang="en-GB" sz="2000" dirty="0" smtClean="0"/>
              <a:t>collaborating. </a:t>
            </a:r>
            <a:endParaRPr lang="en-GB" sz="2000" dirty="0" smtClean="0"/>
          </a:p>
          <a:p>
            <a:pPr fontAlgn="auto">
              <a:defRPr/>
            </a:pPr>
            <a:r>
              <a:rPr lang="en-GB" sz="2000" dirty="0" smtClean="0"/>
              <a:t>Here we introduce some of the flexibility, productivity and efficiency benefits workers can </a:t>
            </a:r>
            <a:r>
              <a:rPr lang="en-GB" sz="2000" dirty="0" smtClean="0"/>
              <a:t>expect </a:t>
            </a:r>
            <a:r>
              <a:rPr lang="en-GB" sz="2000" dirty="0" smtClean="0"/>
              <a:t>from UCC.</a:t>
            </a:r>
          </a:p>
          <a:p>
            <a:pPr fontAlgn="auto">
              <a:defRPr/>
            </a:pPr>
            <a:r>
              <a:rPr lang="en-GB" sz="2000" dirty="0" smtClean="0"/>
              <a:t>The information in the launch phase can be used to orientate users with the changes as well as providing FAQs to some of the challenges/issues they may have.  Assets include:</a:t>
            </a:r>
          </a:p>
          <a:p>
            <a:pPr lvl="1">
              <a:buFontTx/>
              <a:buChar char="-"/>
              <a:defRPr/>
            </a:pPr>
            <a:r>
              <a:rPr lang="en-GB" sz="1600" dirty="0" smtClean="0"/>
              <a:t>2 </a:t>
            </a:r>
            <a:r>
              <a:rPr lang="en-GB" sz="1600" dirty="0"/>
              <a:t>x </a:t>
            </a:r>
            <a:r>
              <a:rPr lang="en-GB" sz="1600" dirty="0" smtClean="0"/>
              <a:t>launch </a:t>
            </a:r>
            <a:r>
              <a:rPr lang="en-GB" sz="1600" dirty="0"/>
              <a:t>eDMs (HTML + OFT)</a:t>
            </a:r>
          </a:p>
          <a:p>
            <a:pPr lvl="1">
              <a:buFontTx/>
              <a:buChar char="-"/>
              <a:defRPr/>
            </a:pPr>
            <a:r>
              <a:rPr lang="en-GB" sz="1600" dirty="0" smtClean="0"/>
              <a:t>3 x launch videos (Nomad, Pace Setter, Game Changer introductions)</a:t>
            </a:r>
          </a:p>
          <a:p>
            <a:pPr lvl="1">
              <a:buFontTx/>
              <a:buChar char="-"/>
              <a:defRPr/>
            </a:pPr>
            <a:r>
              <a:rPr lang="en-GB" sz="1600" dirty="0" smtClean="0"/>
              <a:t>Online Ad suite (skyscraper, MPU and Leaderboard formats)</a:t>
            </a:r>
          </a:p>
          <a:p>
            <a:pPr lvl="1">
              <a:buFontTx/>
              <a:buChar char="-"/>
              <a:defRPr/>
            </a:pPr>
            <a:r>
              <a:rPr lang="en-GB" sz="1600" dirty="0" smtClean="0"/>
              <a:t>Social copy blocks – ‘10 key communications issues’</a:t>
            </a:r>
          </a:p>
          <a:p>
            <a:pPr fontAlgn="auto">
              <a:buFontTx/>
              <a:buChar char="-"/>
              <a:defRPr/>
            </a:pPr>
            <a:endParaRPr lang="en-GB" sz="2000" dirty="0"/>
          </a:p>
          <a:p>
            <a:pPr marL="0" indent="0" fontAlgn="auto">
              <a:buNone/>
              <a:defRPr/>
            </a:pPr>
            <a:endParaRPr lang="en-GB" sz="2000" dirty="0" smtClean="0"/>
          </a:p>
          <a:p>
            <a:pPr fontAlgn="auto">
              <a:defRPr/>
            </a:pPr>
            <a:endParaRPr lang="en-GB" sz="2000" dirty="0"/>
          </a:p>
        </p:txBody>
      </p:sp>
    </p:spTree>
    <p:extLst>
      <p:ext uri="{BB962C8B-B14F-4D97-AF65-F5344CB8AC3E}">
        <p14:creationId xmlns:p14="http://schemas.microsoft.com/office/powerpoint/2010/main" val="876471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Customizable Emails - Example</a:t>
            </a:r>
            <a:endParaRPr lang="en-GB" sz="4000" dirty="0"/>
          </a:p>
        </p:txBody>
      </p:sp>
      <p:sp>
        <p:nvSpPr>
          <p:cNvPr id="20" name="Content Placeholder 2"/>
          <p:cNvSpPr txBox="1">
            <a:spLocks/>
          </p:cNvSpPr>
          <p:nvPr/>
        </p:nvSpPr>
        <p:spPr>
          <a:xfrm>
            <a:off x="457197" y="1554650"/>
            <a:ext cx="3826771"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mj-lt"/>
              <a:buNone/>
              <a:defRPr/>
            </a:pPr>
            <a:r>
              <a:rPr lang="fr-FR" sz="2000" dirty="0" smtClean="0"/>
              <a:t>Here we </a:t>
            </a:r>
            <a:r>
              <a:rPr lang="fr-FR" sz="2000" dirty="0" smtClean="0"/>
              <a:t>can help facilitate </a:t>
            </a:r>
            <a:r>
              <a:rPr lang="fr-FR" sz="2000" dirty="0" smtClean="0"/>
              <a:t>the deployment of your UCC solution. </a:t>
            </a:r>
            <a:r>
              <a:rPr lang="fr-FR" sz="2000" dirty="0"/>
              <a:t>Y</a:t>
            </a:r>
            <a:r>
              <a:rPr lang="fr-FR" sz="2000" dirty="0" smtClean="0"/>
              <a:t>ou can highlight the specific elements of the campaign. We have also introduced some of the behaviors that your staff can relate to, and how UCC can benefit them. </a:t>
            </a:r>
          </a:p>
          <a:p>
            <a:pPr marL="0" indent="0">
              <a:buFont typeface="+mj-lt"/>
              <a:buNone/>
              <a:defRPr/>
            </a:pPr>
            <a:endParaRPr lang="fr-FR" sz="2000" dirty="0"/>
          </a:p>
          <a:p>
            <a:pPr marL="0" indent="0">
              <a:buFont typeface="+mj-lt"/>
              <a:buNone/>
              <a:defRPr/>
            </a:pPr>
            <a:r>
              <a:rPr lang="fr-FR" sz="2000" dirty="0" smtClean="0"/>
              <a:t>Content </a:t>
            </a:r>
            <a:r>
              <a:rPr lang="fr-FR" sz="2000" dirty="0"/>
              <a:t>and pictures are fixed except zones rounded in </a:t>
            </a:r>
            <a:r>
              <a:rPr lang="fr-FR" sz="2000" dirty="0" smtClean="0">
                <a:solidFill>
                  <a:srgbClr val="FF0000"/>
                </a:solidFill>
              </a:rPr>
              <a:t>red, </a:t>
            </a:r>
            <a:r>
              <a:rPr lang="fr-FR" sz="2000" dirty="0" smtClean="0"/>
              <a:t>where you are able to </a:t>
            </a:r>
            <a:r>
              <a:rPr lang="fr-FR" sz="2000" dirty="0"/>
              <a:t>customize as explained opposite</a:t>
            </a:r>
            <a:r>
              <a:rPr lang="fr-FR" sz="2000" dirty="0">
                <a:solidFill>
                  <a:srgbClr val="FF0000"/>
                </a:solidFill>
              </a:rPr>
              <a:t>.</a:t>
            </a:r>
          </a:p>
        </p:txBody>
      </p:sp>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138447" y="1229710"/>
            <a:ext cx="3514725" cy="416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220072" y="2852936"/>
            <a:ext cx="100811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7" name="Oval 6"/>
          <p:cNvSpPr/>
          <p:nvPr/>
        </p:nvSpPr>
        <p:spPr>
          <a:xfrm>
            <a:off x="7308304" y="1124744"/>
            <a:ext cx="100811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
        <p:nvSpPr>
          <p:cNvPr id="8" name="Oval 7"/>
          <p:cNvSpPr/>
          <p:nvPr/>
        </p:nvSpPr>
        <p:spPr>
          <a:xfrm>
            <a:off x="5220072" y="4509120"/>
            <a:ext cx="100811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Tree>
    <p:extLst>
      <p:ext uri="{BB962C8B-B14F-4D97-AF65-F5344CB8AC3E}">
        <p14:creationId xmlns:p14="http://schemas.microsoft.com/office/powerpoint/2010/main" val="998914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6828" y="3428999"/>
            <a:ext cx="4602832" cy="2150358"/>
          </a:xfrm>
          <a:prstGeom prst="rect">
            <a:avLst/>
          </a:prstGeom>
        </p:spPr>
      </p:pic>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Launch Videos</a:t>
            </a:r>
            <a:endParaRPr lang="en-GB" sz="4000" dirty="0"/>
          </a:p>
        </p:txBody>
      </p:sp>
      <p:sp>
        <p:nvSpPr>
          <p:cNvPr id="20"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sz="2000" dirty="0" smtClean="0"/>
              <a:t>Here we introduce 3 characters to the campaign in the form of video (the Nomad – a typical mobile worker, The </a:t>
            </a:r>
            <a:r>
              <a:rPr lang="fr-FR" sz="2000" dirty="0"/>
              <a:t>P</a:t>
            </a:r>
            <a:r>
              <a:rPr lang="fr-FR" sz="2000" dirty="0" smtClean="0"/>
              <a:t>acesetter – balancing work/life commitments and schedules and the Game Changer – who uses UCC </a:t>
            </a:r>
            <a:r>
              <a:rPr lang="fr-FR" sz="2000" dirty="0" smtClean="0"/>
              <a:t>to help </a:t>
            </a:r>
            <a:r>
              <a:rPr lang="fr-FR" sz="2000" dirty="0" err="1" smtClean="0"/>
              <a:t>provide</a:t>
            </a:r>
            <a:r>
              <a:rPr lang="fr-FR" sz="2000" dirty="0" smtClean="0"/>
              <a:t> a </a:t>
            </a:r>
            <a:r>
              <a:rPr lang="fr-FR" sz="2000" dirty="0" smtClean="0"/>
              <a:t>business advantage</a:t>
            </a:r>
          </a:p>
          <a:p>
            <a:pPr>
              <a:defRPr/>
            </a:pPr>
            <a:r>
              <a:rPr lang="fr-FR" sz="2000" dirty="0" smtClean="0"/>
              <a:t>File formats available include - WMV and </a:t>
            </a:r>
            <a:r>
              <a:rPr lang="fr-FR" sz="2000" dirty="0" smtClean="0"/>
              <a:t>MP4</a:t>
            </a:r>
            <a:endParaRPr lang="fr-FR" sz="20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428999"/>
            <a:ext cx="4572001" cy="213595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0146" y="4797152"/>
            <a:ext cx="4778118" cy="2232248"/>
          </a:xfrm>
          <a:prstGeom prst="rect">
            <a:avLst/>
          </a:prstGeom>
        </p:spPr>
      </p:pic>
    </p:spTree>
    <p:extLst>
      <p:ext uri="{BB962C8B-B14F-4D97-AF65-F5344CB8AC3E}">
        <p14:creationId xmlns:p14="http://schemas.microsoft.com/office/powerpoint/2010/main" val="224470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Copy Blocks</a:t>
            </a:r>
            <a:endParaRPr lang="en-GB" sz="4000" dirty="0"/>
          </a:p>
        </p:txBody>
      </p:sp>
      <p:sp>
        <p:nvSpPr>
          <p:cNvPr id="4" name="Content Placeholder 2"/>
          <p:cNvSpPr txBox="1">
            <a:spLocks/>
          </p:cNvSpPr>
          <p:nvPr/>
        </p:nvSpPr>
        <p:spPr>
          <a:xfrm>
            <a:off x="457197" y="1554650"/>
            <a:ext cx="793122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2000" dirty="0"/>
              <a:t>Copy blocks have been created that allow you to extend </a:t>
            </a:r>
            <a:r>
              <a:rPr lang="en-GB" sz="2000" dirty="0" smtClean="0"/>
              <a:t>adoption </a:t>
            </a:r>
            <a:r>
              <a:rPr lang="en-GB" sz="2000" dirty="0"/>
              <a:t>messaging to many different </a:t>
            </a:r>
            <a:r>
              <a:rPr lang="en-GB" sz="2000" dirty="0" smtClean="0"/>
              <a:t>communication activities. </a:t>
            </a:r>
            <a:r>
              <a:rPr lang="en-GB" sz="2000" dirty="0"/>
              <a:t>These copy blocks </a:t>
            </a:r>
            <a:r>
              <a:rPr lang="en-GB" sz="2000" dirty="0" smtClean="0"/>
              <a:t>help provide a </a:t>
            </a:r>
            <a:r>
              <a:rPr lang="en-GB" sz="2000" dirty="0"/>
              <a:t>consistent voice </a:t>
            </a:r>
            <a:r>
              <a:rPr lang="en-GB" sz="2000" dirty="0" smtClean="0"/>
              <a:t>on intranet content, blogs, social networking or newsletters.</a:t>
            </a:r>
          </a:p>
          <a:p>
            <a:pPr fontAlgn="auto">
              <a:defRPr/>
            </a:pPr>
            <a:r>
              <a:rPr lang="en-GB" sz="2000" dirty="0" smtClean="0"/>
              <a:t>The ‘10 key communications </a:t>
            </a:r>
            <a:r>
              <a:rPr lang="en-GB" sz="2000" dirty="0" smtClean="0"/>
              <a:t>issues</a:t>
            </a:r>
            <a:r>
              <a:rPr lang="en-GB" sz="2000" dirty="0" smtClean="0"/>
              <a:t>’ </a:t>
            </a:r>
            <a:r>
              <a:rPr lang="en-GB" sz="2000" dirty="0"/>
              <a:t>c</a:t>
            </a:r>
            <a:r>
              <a:rPr lang="en-GB" sz="2000" dirty="0" smtClean="0"/>
              <a:t>opy blocks highlight some of the day to day issues employees face when UCC has not been deployed - which </a:t>
            </a:r>
            <a:r>
              <a:rPr lang="en-GB" sz="2000" dirty="0" smtClean="0"/>
              <a:t>can now be a </a:t>
            </a:r>
            <a:r>
              <a:rPr lang="en-GB" sz="2000" dirty="0" smtClean="0"/>
              <a:t>thing of the </a:t>
            </a:r>
            <a:r>
              <a:rPr lang="en-GB" sz="2000" dirty="0" smtClean="0"/>
              <a:t>past.</a:t>
            </a:r>
            <a:endParaRPr lang="en-GB" sz="2000" dirty="0"/>
          </a:p>
          <a:p>
            <a:pPr fontAlgn="auto">
              <a:defRPr/>
            </a:pPr>
            <a:endParaRPr lang="en-GB" sz="2000" dirty="0"/>
          </a:p>
        </p:txBody>
      </p:sp>
    </p:spTree>
    <p:extLst>
      <p:ext uri="{BB962C8B-B14F-4D97-AF65-F5344CB8AC3E}">
        <p14:creationId xmlns:p14="http://schemas.microsoft.com/office/powerpoint/2010/main" val="933762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Online Web Banners</a:t>
            </a:r>
            <a:endParaRPr lang="en-GB" sz="4000" dirty="0"/>
          </a:p>
        </p:txBody>
      </p:sp>
      <p:sp>
        <p:nvSpPr>
          <p:cNvPr id="4"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2000" dirty="0"/>
              <a:t>In order to help you to promote the </a:t>
            </a:r>
            <a:r>
              <a:rPr lang="en-GB" sz="2000" dirty="0" smtClean="0"/>
              <a:t>campaign portal and associated assets </a:t>
            </a:r>
            <a:r>
              <a:rPr lang="en-GB" sz="2000" dirty="0"/>
              <a:t>to your </a:t>
            </a:r>
            <a:r>
              <a:rPr lang="en-GB" sz="2000" dirty="0" smtClean="0"/>
              <a:t>workforce, AT&amp;T and Cisco have </a:t>
            </a:r>
            <a:r>
              <a:rPr lang="en-GB" sz="2000" dirty="0"/>
              <a:t>designed a </a:t>
            </a:r>
            <a:r>
              <a:rPr lang="en-GB" sz="2000" dirty="0" smtClean="0"/>
              <a:t>suite of online ads for use on your internal websites .</a:t>
            </a:r>
            <a:endParaRPr lang="en-GB" sz="2000" dirty="0"/>
          </a:p>
          <a:p>
            <a:pPr fontAlgn="auto">
              <a:defRPr/>
            </a:pPr>
            <a:r>
              <a:rPr lang="en-GB" sz="2000" dirty="0" smtClean="0"/>
              <a:t>Banners: Available in GIF formats in MPU, Skyscraper and </a:t>
            </a:r>
            <a:r>
              <a:rPr lang="en-GB" sz="2000" dirty="0" err="1" smtClean="0"/>
              <a:t>Leaderboard</a:t>
            </a:r>
            <a:r>
              <a:rPr lang="en-GB" sz="2000" dirty="0" smtClean="0"/>
              <a:t> </a:t>
            </a:r>
            <a:r>
              <a:rPr lang="en-GB" sz="2000" dirty="0" smtClean="0"/>
              <a:t>formats.</a:t>
            </a:r>
            <a:endParaRPr lang="en-GB" sz="2000" dirty="0" smtClean="0"/>
          </a:p>
          <a:p>
            <a:pPr fontAlgn="auto">
              <a:defRPr/>
            </a:pPr>
            <a:r>
              <a:rPr lang="en-GB" sz="2000" dirty="0" smtClean="0"/>
              <a:t>Static GIF files are also available.</a:t>
            </a:r>
            <a:endParaRPr lang="en-GB" sz="2000" dirty="0"/>
          </a:p>
          <a:p>
            <a:pPr marL="0" indent="0" fontAlgn="auto">
              <a:buNone/>
              <a:defRPr/>
            </a:pPr>
            <a:endParaRPr lang="en-GB" sz="2000" dirty="0"/>
          </a:p>
        </p:txBody>
      </p:sp>
    </p:spTree>
    <p:extLst>
      <p:ext uri="{BB962C8B-B14F-4D97-AF65-F5344CB8AC3E}">
        <p14:creationId xmlns:p14="http://schemas.microsoft.com/office/powerpoint/2010/main" val="2437650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Online Web Banners - Examples</a:t>
            </a:r>
            <a:endParaRPr lang="en-GB" sz="4000" dirty="0"/>
          </a:p>
        </p:txBody>
      </p:sp>
      <p:sp>
        <p:nvSpPr>
          <p:cNvPr id="4"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2000" dirty="0" smtClean="0"/>
              <a:t>3 sizes are available of each static and animated web banners</a:t>
            </a:r>
          </a:p>
          <a:p>
            <a:pPr fontAlgn="auto">
              <a:defRPr/>
            </a:pPr>
            <a:endParaRPr lang="en-GB" sz="2000" dirty="0"/>
          </a:p>
          <a:p>
            <a:pPr marL="0" indent="0" fontAlgn="auto">
              <a:buNone/>
              <a:defRPr/>
            </a:pPr>
            <a:r>
              <a:rPr lang="en-GB" sz="2000" dirty="0" smtClean="0"/>
              <a:t> </a:t>
            </a:r>
            <a:endParaRPr lang="en-GB" sz="2000" dirty="0"/>
          </a:p>
          <a:p>
            <a:pPr marL="0" indent="0" fontAlgn="auto">
              <a:buNone/>
              <a:defRPr/>
            </a:pPr>
            <a:endParaRPr lang="en-GB" sz="2000" dirty="0"/>
          </a:p>
        </p:txBody>
      </p:sp>
      <p:sp>
        <p:nvSpPr>
          <p:cNvPr id="6" name="Text Box 35"/>
          <p:cNvSpPr txBox="1">
            <a:spLocks noChangeArrowheads="1"/>
          </p:cNvSpPr>
          <p:nvPr/>
        </p:nvSpPr>
        <p:spPr bwMode="auto">
          <a:xfrm>
            <a:off x="2374974" y="5312246"/>
            <a:ext cx="1765300" cy="185738"/>
          </a:xfrm>
          <a:prstGeom prst="rect">
            <a:avLst/>
          </a:prstGeom>
          <a:noFill/>
          <a:ln w="19050">
            <a:noFill/>
            <a:miter lim="800000"/>
            <a:headEnd/>
            <a:tailEnd/>
          </a:ln>
          <a:effectLst>
            <a:prstShdw prst="shdw17" dist="17961" dir="2700000">
              <a:schemeClr val="accent1">
                <a:gamma/>
                <a:shade val="60000"/>
                <a:invGamma/>
                <a:alpha val="74998"/>
              </a:schemeClr>
            </a:prstShdw>
          </a:effectLst>
        </p:spPr>
        <p:txBody>
          <a:bodyPr lIns="0" tIns="0" rIns="0" bIns="0">
            <a:spAutoFit/>
          </a:bodyPr>
          <a:lstStyle/>
          <a:p>
            <a:pPr>
              <a:spcBef>
                <a:spcPct val="50000"/>
              </a:spcBef>
              <a:buFont typeface="Times New Roman" pitchFamily="18" charset="0"/>
              <a:buNone/>
              <a:tabLst>
                <a:tab pos="3946525" algn="l"/>
              </a:tabLst>
              <a:defRPr/>
            </a:pPr>
            <a:r>
              <a:rPr lang="fr-FR" sz="1200" dirty="0">
                <a:latin typeface="+mn-lt"/>
                <a:cs typeface="Arial" charset="0"/>
              </a:rPr>
              <a:t>Banner_160x600</a:t>
            </a:r>
          </a:p>
        </p:txBody>
      </p:sp>
      <p:sp>
        <p:nvSpPr>
          <p:cNvPr id="7" name="Text Box 48"/>
          <p:cNvSpPr txBox="1">
            <a:spLocks noChangeArrowheads="1"/>
          </p:cNvSpPr>
          <p:nvPr/>
        </p:nvSpPr>
        <p:spPr bwMode="auto">
          <a:xfrm>
            <a:off x="2836937" y="3316759"/>
            <a:ext cx="1555750" cy="184150"/>
          </a:xfrm>
          <a:prstGeom prst="rect">
            <a:avLst/>
          </a:prstGeom>
          <a:noFill/>
          <a:ln w="19050">
            <a:noFill/>
            <a:miter lim="800000"/>
            <a:headEnd/>
            <a:tailEnd/>
          </a:ln>
          <a:effectLst>
            <a:prstShdw prst="shdw17" dist="17961" dir="2700000">
              <a:schemeClr val="accent1">
                <a:gamma/>
                <a:shade val="60000"/>
                <a:invGamma/>
                <a:alpha val="74998"/>
              </a:schemeClr>
            </a:prstShdw>
          </a:effectLst>
        </p:spPr>
        <p:txBody>
          <a:bodyPr lIns="0" tIns="0" rIns="0" bIns="0">
            <a:spAutoFit/>
          </a:bodyPr>
          <a:lstStyle/>
          <a:p>
            <a:pPr>
              <a:spcBef>
                <a:spcPct val="50000"/>
              </a:spcBef>
              <a:buFont typeface="Times New Roman" pitchFamily="18" charset="0"/>
              <a:buNone/>
              <a:tabLst>
                <a:tab pos="3946525" algn="l"/>
              </a:tabLst>
              <a:defRPr/>
            </a:pPr>
            <a:r>
              <a:rPr lang="fr-FR" sz="1200" dirty="0">
                <a:latin typeface="+mn-lt"/>
                <a:cs typeface="Arial" charset="0"/>
              </a:rPr>
              <a:t>Banner_300x250</a:t>
            </a:r>
          </a:p>
        </p:txBody>
      </p:sp>
      <p:sp>
        <p:nvSpPr>
          <p:cNvPr id="8" name="Text Box 49"/>
          <p:cNvSpPr txBox="1">
            <a:spLocks noChangeArrowheads="1"/>
          </p:cNvSpPr>
          <p:nvPr/>
        </p:nvSpPr>
        <p:spPr bwMode="auto">
          <a:xfrm>
            <a:off x="2836937" y="2262659"/>
            <a:ext cx="1555750" cy="184150"/>
          </a:xfrm>
          <a:prstGeom prst="rect">
            <a:avLst/>
          </a:prstGeom>
          <a:noFill/>
          <a:ln w="19050">
            <a:noFill/>
            <a:miter lim="800000"/>
            <a:headEnd/>
            <a:tailEnd/>
          </a:ln>
          <a:effectLst>
            <a:prstShdw prst="shdw17" dist="17961" dir="2700000">
              <a:schemeClr val="accent1">
                <a:gamma/>
                <a:shade val="60000"/>
                <a:invGamma/>
                <a:alpha val="74998"/>
              </a:schemeClr>
            </a:prstShdw>
          </a:effectLst>
        </p:spPr>
        <p:txBody>
          <a:bodyPr lIns="0" tIns="0" rIns="0" bIns="0">
            <a:spAutoFit/>
          </a:bodyPr>
          <a:lstStyle/>
          <a:p>
            <a:pPr>
              <a:spcBef>
                <a:spcPct val="50000"/>
              </a:spcBef>
              <a:buFont typeface="Times New Roman" pitchFamily="18" charset="0"/>
              <a:buNone/>
              <a:tabLst>
                <a:tab pos="3946525" algn="l"/>
              </a:tabLst>
              <a:defRPr/>
            </a:pPr>
            <a:r>
              <a:rPr lang="fr-FR" sz="1200" dirty="0">
                <a:latin typeface="+mn-lt"/>
                <a:cs typeface="Arial" charset="0"/>
              </a:rPr>
              <a:t>Banner_729x90</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5616" y="2100291"/>
            <a:ext cx="1048471" cy="3931766"/>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5776" y="2475151"/>
            <a:ext cx="6192688" cy="76558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5776" y="3479007"/>
            <a:ext cx="2220838" cy="1850698"/>
          </a:xfrm>
          <a:prstGeom prst="rect">
            <a:avLst/>
          </a:prstGeom>
        </p:spPr>
      </p:pic>
    </p:spTree>
    <p:extLst>
      <p:ext uri="{BB962C8B-B14F-4D97-AF65-F5344CB8AC3E}">
        <p14:creationId xmlns:p14="http://schemas.microsoft.com/office/powerpoint/2010/main" val="2897465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519" y="4287838"/>
            <a:ext cx="7034212" cy="2154436"/>
          </a:xfrm>
          <a:prstGeom prst="rect">
            <a:avLst/>
          </a:prstGeom>
          <a:noFill/>
        </p:spPr>
        <p:txBody>
          <a:bodyPr>
            <a:spAutoFit/>
          </a:bodyPr>
          <a:lstStyle/>
          <a:p>
            <a:pPr fontAlgn="auto">
              <a:spcBef>
                <a:spcPts val="0"/>
              </a:spcBef>
              <a:spcAft>
                <a:spcPts val="0"/>
              </a:spcAft>
              <a:defRPr/>
            </a:pPr>
            <a:r>
              <a:rPr lang="en-US" sz="3600" b="1" dirty="0" smtClean="0">
                <a:solidFill>
                  <a:schemeClr val="accent6"/>
                </a:solidFill>
                <a:latin typeface="Arial"/>
                <a:ea typeface="+mn-ea"/>
                <a:cs typeface="Arial"/>
              </a:rPr>
              <a:t>Unified Communications &amp; </a:t>
            </a:r>
            <a:br>
              <a:rPr lang="en-US" sz="3600" b="1" dirty="0" smtClean="0">
                <a:solidFill>
                  <a:schemeClr val="accent6"/>
                </a:solidFill>
                <a:latin typeface="Arial"/>
                <a:ea typeface="+mn-ea"/>
                <a:cs typeface="Arial"/>
              </a:rPr>
            </a:br>
            <a:r>
              <a:rPr lang="en-US" sz="3600" b="1" dirty="0" smtClean="0">
                <a:solidFill>
                  <a:schemeClr val="accent6"/>
                </a:solidFill>
                <a:latin typeface="Arial"/>
                <a:ea typeface="+mn-ea"/>
                <a:cs typeface="Arial"/>
              </a:rPr>
              <a:t>Collaboration </a:t>
            </a:r>
          </a:p>
          <a:p>
            <a:pPr fontAlgn="auto">
              <a:spcBef>
                <a:spcPts val="0"/>
              </a:spcBef>
              <a:spcAft>
                <a:spcPts val="0"/>
              </a:spcAft>
              <a:defRPr/>
            </a:pPr>
            <a:r>
              <a:rPr lang="en-US" sz="3200" dirty="0" smtClean="0">
                <a:solidFill>
                  <a:schemeClr val="bg1">
                    <a:lumMod val="50000"/>
                  </a:schemeClr>
                </a:solidFill>
                <a:latin typeface="Arial"/>
                <a:ea typeface="+mn-ea"/>
                <a:cs typeface="Arial"/>
              </a:rPr>
              <a:t>Marketing Toolkit</a:t>
            </a:r>
            <a:endParaRPr lang="en-US" sz="3200" dirty="0">
              <a:solidFill>
                <a:schemeClr val="bg1">
                  <a:lumMod val="50000"/>
                </a:schemeClr>
              </a:solidFill>
              <a:latin typeface="Arial"/>
              <a:ea typeface="+mn-ea"/>
              <a:cs typeface="Arial"/>
            </a:endParaRPr>
          </a:p>
          <a:p>
            <a:pPr fontAlgn="auto">
              <a:spcBef>
                <a:spcPts val="0"/>
              </a:spcBef>
              <a:spcAft>
                <a:spcPts val="0"/>
              </a:spcAft>
              <a:defRPr/>
            </a:pPr>
            <a:r>
              <a:rPr lang="en-US" sz="1600" dirty="0">
                <a:solidFill>
                  <a:schemeClr val="bg1">
                    <a:lumMod val="50000"/>
                  </a:schemeClr>
                </a:solidFill>
                <a:latin typeface="Arial"/>
                <a:ea typeface="+mn-ea"/>
                <a:cs typeface="Arial"/>
              </a:rPr>
              <a:t/>
            </a:r>
            <a:br>
              <a:rPr lang="en-US" sz="1600" dirty="0">
                <a:solidFill>
                  <a:schemeClr val="bg1">
                    <a:lumMod val="50000"/>
                  </a:schemeClr>
                </a:solidFill>
                <a:latin typeface="Arial"/>
                <a:ea typeface="+mn-ea"/>
                <a:cs typeface="Arial"/>
              </a:rPr>
            </a:br>
            <a:endParaRPr lang="en-US" sz="1400" b="1" dirty="0">
              <a:latin typeface="Arial"/>
              <a:ea typeface="+mn-ea"/>
              <a:cs typeface="Aria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05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78700" y="207963"/>
            <a:ext cx="134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44110" y="3006080"/>
            <a:ext cx="762442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defRPr/>
            </a:pPr>
            <a:r>
              <a:rPr lang="en-US" b="1" dirty="0" smtClean="0">
                <a:solidFill>
                  <a:schemeClr val="accent6"/>
                </a:solidFill>
                <a:latin typeface="Arial"/>
                <a:cs typeface="Arial"/>
              </a:rPr>
              <a:t>Post-Launch Phase</a:t>
            </a:r>
            <a:endParaRPr lang="en-US" b="1" dirty="0">
              <a:solidFill>
                <a:schemeClr val="accent6"/>
              </a:solidFill>
              <a:latin typeface="Arial"/>
              <a:cs typeface="Arial"/>
            </a:endParaRPr>
          </a:p>
        </p:txBody>
      </p:sp>
    </p:spTree>
    <p:extLst>
      <p:ext uri="{BB962C8B-B14F-4D97-AF65-F5344CB8AC3E}">
        <p14:creationId xmlns:p14="http://schemas.microsoft.com/office/powerpoint/2010/main" val="364076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762442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Program Summary</a:t>
            </a:r>
            <a:endParaRPr lang="en-GB" sz="4000" dirty="0"/>
          </a:p>
        </p:txBody>
      </p:sp>
      <p:sp>
        <p:nvSpPr>
          <p:cNvPr id="20" name="Content Placeholder 2"/>
          <p:cNvSpPr txBox="1">
            <a:spLocks/>
          </p:cNvSpPr>
          <p:nvPr/>
        </p:nvSpPr>
        <p:spPr>
          <a:xfrm>
            <a:off x="457197" y="1554650"/>
            <a:ext cx="8003235"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pPr>
            <a:r>
              <a:rPr lang="en-GB" sz="2000" dirty="0" smtClean="0"/>
              <a:t>Implementation of Unified Communications and Collaboration (UCC) is a significant step in </a:t>
            </a:r>
            <a:r>
              <a:rPr lang="en-GB" sz="2000" dirty="0" smtClean="0"/>
              <a:t>helping increase </a:t>
            </a:r>
            <a:r>
              <a:rPr lang="en-GB" sz="2000" dirty="0" smtClean="0"/>
              <a:t>the effectiveness and efficiency of the workforce. However the adoption of new technology and ways of working can prove to be a complicated process to implement. On this site, we have created a set of assets that will help inform, inspire and educate your users about the transformational changes the company is going through.      </a:t>
            </a:r>
          </a:p>
        </p:txBody>
      </p:sp>
    </p:spTree>
    <p:extLst>
      <p:ext uri="{BB962C8B-B14F-4D97-AF65-F5344CB8AC3E}">
        <p14:creationId xmlns:p14="http://schemas.microsoft.com/office/powerpoint/2010/main" val="3414549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Post -Launch Phase Overview</a:t>
            </a:r>
            <a:endParaRPr lang="en-GB" sz="4000" dirty="0"/>
          </a:p>
        </p:txBody>
      </p:sp>
      <p:sp>
        <p:nvSpPr>
          <p:cNvPr id="4"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2000" dirty="0" smtClean="0"/>
              <a:t>Your UCC deployment has now been integrated into the workforce and users are becoming more comfortable with the technology. Now is the time to maximize the benefit of your investment by elevating some of the functions that the technology can deliver.</a:t>
            </a:r>
          </a:p>
          <a:p>
            <a:pPr fontAlgn="auto">
              <a:defRPr/>
            </a:pPr>
            <a:r>
              <a:rPr lang="en-GB" sz="2000" dirty="0" smtClean="0"/>
              <a:t>In this section we get up close and personal with some of the features and functions UCC has to offer for your UC Voice solution, for example its illustrated how Single Number Reach can be utilized to contact a colleague regardless of device or location. </a:t>
            </a:r>
            <a:endParaRPr lang="en-GB" sz="2000" dirty="0" smtClean="0"/>
          </a:p>
          <a:p>
            <a:pPr fontAlgn="auto">
              <a:defRPr/>
            </a:pPr>
            <a:r>
              <a:rPr lang="en-GB" sz="2000" dirty="0" smtClean="0"/>
              <a:t>Assets </a:t>
            </a:r>
            <a:r>
              <a:rPr lang="en-GB" sz="2000" dirty="0" smtClean="0"/>
              <a:t>for this phase include:</a:t>
            </a:r>
          </a:p>
          <a:p>
            <a:pPr lvl="1">
              <a:buFontTx/>
              <a:buChar char="-"/>
              <a:defRPr/>
            </a:pPr>
            <a:r>
              <a:rPr lang="en-GB" sz="1600" dirty="0" smtClean="0"/>
              <a:t>1 x post launch eDM (HTML + OFT)</a:t>
            </a:r>
          </a:p>
          <a:p>
            <a:pPr lvl="1">
              <a:buFontTx/>
              <a:buChar char="-"/>
              <a:defRPr/>
            </a:pPr>
            <a:r>
              <a:rPr lang="en-GB" sz="1600" dirty="0" smtClean="0"/>
              <a:t>Post Launch Videos x1</a:t>
            </a:r>
            <a:endParaRPr lang="en-GB" sz="1600" dirty="0"/>
          </a:p>
          <a:p>
            <a:pPr lvl="1">
              <a:buFontTx/>
              <a:buChar char="-"/>
              <a:defRPr/>
            </a:pPr>
            <a:r>
              <a:rPr lang="en-GB" sz="1600" dirty="0"/>
              <a:t>Social copy blocks – ‘10 key </a:t>
            </a:r>
            <a:r>
              <a:rPr lang="en-GB" sz="1600" dirty="0" smtClean="0"/>
              <a:t>features of UCC’</a:t>
            </a:r>
          </a:p>
          <a:p>
            <a:pPr fontAlgn="auto">
              <a:buFontTx/>
              <a:buChar char="-"/>
              <a:defRPr/>
            </a:pPr>
            <a:endParaRPr lang="en-GB" sz="2000" dirty="0"/>
          </a:p>
          <a:p>
            <a:pPr marL="0" indent="0" fontAlgn="auto">
              <a:buNone/>
              <a:defRPr/>
            </a:pPr>
            <a:endParaRPr lang="en-GB" sz="2000" dirty="0"/>
          </a:p>
        </p:txBody>
      </p:sp>
    </p:spTree>
    <p:extLst>
      <p:ext uri="{BB962C8B-B14F-4D97-AF65-F5344CB8AC3E}">
        <p14:creationId xmlns:p14="http://schemas.microsoft.com/office/powerpoint/2010/main" val="3587726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Customizable Emails - Example</a:t>
            </a:r>
            <a:endParaRPr lang="en-GB" sz="4000" dirty="0"/>
          </a:p>
        </p:txBody>
      </p:sp>
      <p:sp>
        <p:nvSpPr>
          <p:cNvPr id="20" name="Content Placeholder 2"/>
          <p:cNvSpPr txBox="1">
            <a:spLocks/>
          </p:cNvSpPr>
          <p:nvPr/>
        </p:nvSpPr>
        <p:spPr>
          <a:xfrm>
            <a:off x="457197" y="1554650"/>
            <a:ext cx="3826771"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mj-lt"/>
              <a:buNone/>
              <a:defRPr/>
            </a:pPr>
            <a:r>
              <a:rPr lang="fr-FR" sz="2000" dirty="0" smtClean="0"/>
              <a:t>Some of the features of the solutions can be highlighted in this phase of the communication. Specific product information can be highlighted.</a:t>
            </a:r>
          </a:p>
          <a:p>
            <a:pPr marL="0" indent="0">
              <a:buFont typeface="+mj-lt"/>
              <a:buNone/>
              <a:defRPr/>
            </a:pPr>
            <a:endParaRPr lang="fr-FR" sz="2000" dirty="0"/>
          </a:p>
          <a:p>
            <a:pPr marL="0" indent="0">
              <a:buFont typeface="+mj-lt"/>
              <a:buNone/>
              <a:defRPr/>
            </a:pPr>
            <a:r>
              <a:rPr lang="fr-FR" sz="2000" dirty="0" smtClean="0"/>
              <a:t>Content </a:t>
            </a:r>
            <a:r>
              <a:rPr lang="fr-FR" sz="2000" dirty="0"/>
              <a:t>and pictures are fixed except zones rounded in red </a:t>
            </a:r>
            <a:r>
              <a:rPr lang="fr-FR" sz="2000" dirty="0" smtClean="0"/>
              <a:t>which you can customize </a:t>
            </a:r>
            <a:r>
              <a:rPr lang="fr-FR" sz="2000" dirty="0"/>
              <a:t>as explained opposite.</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99992" y="1700808"/>
            <a:ext cx="4104456" cy="4595911"/>
          </a:xfrm>
          <a:prstGeom prst="rect">
            <a:avLst/>
          </a:prstGeom>
        </p:spPr>
      </p:pic>
      <p:sp>
        <p:nvSpPr>
          <p:cNvPr id="3" name="Oval 2"/>
          <p:cNvSpPr/>
          <p:nvPr/>
        </p:nvSpPr>
        <p:spPr>
          <a:xfrm>
            <a:off x="6876256" y="1647641"/>
            <a:ext cx="93610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5084440" y="5245831"/>
            <a:ext cx="93610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5004048" y="3212976"/>
            <a:ext cx="93610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52449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Post-Launch Video – UC Voice</a:t>
            </a:r>
            <a:endParaRPr lang="en-GB" sz="4000" dirty="0"/>
          </a:p>
        </p:txBody>
      </p:sp>
      <p:sp>
        <p:nvSpPr>
          <p:cNvPr id="20"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sz="2000" dirty="0"/>
              <a:t>Feature/function specific videos that highlight some of the benefits that </a:t>
            </a:r>
            <a:r>
              <a:rPr lang="fr-FR" sz="2000" dirty="0" smtClean="0"/>
              <a:t>the UC </a:t>
            </a:r>
            <a:r>
              <a:rPr lang="fr-FR" sz="2000" dirty="0"/>
              <a:t>Voice </a:t>
            </a:r>
            <a:r>
              <a:rPr lang="fr-FR" sz="2000" dirty="0" smtClean="0"/>
              <a:t>technology provides.</a:t>
            </a:r>
          </a:p>
          <a:p>
            <a:pPr>
              <a:defRPr/>
            </a:pPr>
            <a:r>
              <a:rPr lang="fr-FR" sz="2000" dirty="0" smtClean="0"/>
              <a:t>File formats available include - </a:t>
            </a:r>
            <a:r>
              <a:rPr lang="fr-FR" sz="2000" dirty="0"/>
              <a:t>WMV and </a:t>
            </a:r>
            <a:r>
              <a:rPr lang="fr-FR" sz="2000" dirty="0" smtClean="0"/>
              <a:t>MP4</a:t>
            </a:r>
            <a:endParaRPr lang="fr-FR" sz="20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832" y="2780928"/>
            <a:ext cx="9144000" cy="4271907"/>
          </a:xfrm>
          <a:prstGeom prst="rect">
            <a:avLst/>
          </a:prstGeom>
        </p:spPr>
      </p:pic>
    </p:spTree>
    <p:extLst>
      <p:ext uri="{BB962C8B-B14F-4D97-AF65-F5344CB8AC3E}">
        <p14:creationId xmlns:p14="http://schemas.microsoft.com/office/powerpoint/2010/main" val="1130119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Copy Blocks</a:t>
            </a:r>
            <a:endParaRPr lang="en-GB" sz="4000" dirty="0"/>
          </a:p>
        </p:txBody>
      </p:sp>
      <p:sp>
        <p:nvSpPr>
          <p:cNvPr id="4"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2000" dirty="0"/>
              <a:t>Copy blocks have been created that allow you to extend </a:t>
            </a:r>
            <a:r>
              <a:rPr lang="en-GB" sz="2000" dirty="0" smtClean="0"/>
              <a:t>adoption </a:t>
            </a:r>
            <a:r>
              <a:rPr lang="en-GB" sz="2000" dirty="0"/>
              <a:t>messaging to many different </a:t>
            </a:r>
            <a:r>
              <a:rPr lang="en-GB" sz="2000" dirty="0" smtClean="0"/>
              <a:t>communication activities. </a:t>
            </a:r>
            <a:r>
              <a:rPr lang="en-GB" sz="2000" dirty="0"/>
              <a:t>These copy blocks </a:t>
            </a:r>
            <a:r>
              <a:rPr lang="en-GB" sz="2000" dirty="0" smtClean="0"/>
              <a:t>help provide a </a:t>
            </a:r>
            <a:r>
              <a:rPr lang="en-GB" sz="2000" dirty="0"/>
              <a:t>consistent voice </a:t>
            </a:r>
            <a:r>
              <a:rPr lang="en-GB" sz="2000" dirty="0" smtClean="0"/>
              <a:t>on intranet content, blogs, social networking or newsletters.</a:t>
            </a:r>
          </a:p>
          <a:p>
            <a:pPr fontAlgn="auto">
              <a:defRPr/>
            </a:pPr>
            <a:r>
              <a:rPr lang="en-GB" sz="2000" dirty="0" smtClean="0"/>
              <a:t>The ‘10 Key Features of UCC’ </a:t>
            </a:r>
            <a:r>
              <a:rPr lang="en-GB" sz="2000" dirty="0"/>
              <a:t>c</a:t>
            </a:r>
            <a:r>
              <a:rPr lang="en-GB" sz="2000" dirty="0" smtClean="0"/>
              <a:t>opy blocks highlight some of the advanced functionality that your solution can provide. </a:t>
            </a:r>
            <a:endParaRPr lang="en-GB" sz="2000" dirty="0"/>
          </a:p>
        </p:txBody>
      </p:sp>
    </p:spTree>
    <p:extLst>
      <p:ext uri="{BB962C8B-B14F-4D97-AF65-F5344CB8AC3E}">
        <p14:creationId xmlns:p14="http://schemas.microsoft.com/office/powerpoint/2010/main" val="2719792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519" y="4287838"/>
            <a:ext cx="7034212" cy="2154436"/>
          </a:xfrm>
          <a:prstGeom prst="rect">
            <a:avLst/>
          </a:prstGeom>
          <a:noFill/>
        </p:spPr>
        <p:txBody>
          <a:bodyPr>
            <a:spAutoFit/>
          </a:bodyPr>
          <a:lstStyle/>
          <a:p>
            <a:pPr fontAlgn="auto">
              <a:spcBef>
                <a:spcPts val="0"/>
              </a:spcBef>
              <a:spcAft>
                <a:spcPts val="0"/>
              </a:spcAft>
              <a:defRPr/>
            </a:pPr>
            <a:r>
              <a:rPr lang="en-US" sz="3600" b="1" dirty="0" smtClean="0">
                <a:solidFill>
                  <a:schemeClr val="accent6"/>
                </a:solidFill>
                <a:latin typeface="Arial"/>
                <a:ea typeface="+mn-ea"/>
                <a:cs typeface="Arial"/>
              </a:rPr>
              <a:t>Unified Communications &amp; </a:t>
            </a:r>
            <a:br>
              <a:rPr lang="en-US" sz="3600" b="1" dirty="0" smtClean="0">
                <a:solidFill>
                  <a:schemeClr val="accent6"/>
                </a:solidFill>
                <a:latin typeface="Arial"/>
                <a:ea typeface="+mn-ea"/>
                <a:cs typeface="Arial"/>
              </a:rPr>
            </a:br>
            <a:r>
              <a:rPr lang="en-US" sz="3600" b="1" dirty="0" smtClean="0">
                <a:solidFill>
                  <a:schemeClr val="accent6"/>
                </a:solidFill>
                <a:latin typeface="Arial"/>
                <a:ea typeface="+mn-ea"/>
                <a:cs typeface="Arial"/>
              </a:rPr>
              <a:t>Collaboration </a:t>
            </a:r>
          </a:p>
          <a:p>
            <a:pPr fontAlgn="auto">
              <a:spcBef>
                <a:spcPts val="0"/>
              </a:spcBef>
              <a:spcAft>
                <a:spcPts val="0"/>
              </a:spcAft>
              <a:defRPr/>
            </a:pPr>
            <a:r>
              <a:rPr lang="en-US" sz="3200" dirty="0" smtClean="0">
                <a:solidFill>
                  <a:schemeClr val="bg1">
                    <a:lumMod val="50000"/>
                  </a:schemeClr>
                </a:solidFill>
                <a:latin typeface="Arial"/>
                <a:ea typeface="+mn-ea"/>
                <a:cs typeface="Arial"/>
              </a:rPr>
              <a:t>Marketing Toolkit</a:t>
            </a:r>
            <a:endParaRPr lang="en-US" sz="3200" dirty="0">
              <a:solidFill>
                <a:schemeClr val="bg1">
                  <a:lumMod val="50000"/>
                </a:schemeClr>
              </a:solidFill>
              <a:latin typeface="Arial"/>
              <a:ea typeface="+mn-ea"/>
              <a:cs typeface="Arial"/>
            </a:endParaRPr>
          </a:p>
          <a:p>
            <a:pPr fontAlgn="auto">
              <a:spcBef>
                <a:spcPts val="0"/>
              </a:spcBef>
              <a:spcAft>
                <a:spcPts val="0"/>
              </a:spcAft>
              <a:defRPr/>
            </a:pPr>
            <a:r>
              <a:rPr lang="en-US" sz="1600" dirty="0">
                <a:solidFill>
                  <a:schemeClr val="bg1">
                    <a:lumMod val="50000"/>
                  </a:schemeClr>
                </a:solidFill>
                <a:latin typeface="Arial"/>
                <a:ea typeface="+mn-ea"/>
                <a:cs typeface="Arial"/>
              </a:rPr>
              <a:t/>
            </a:r>
            <a:br>
              <a:rPr lang="en-US" sz="1600" dirty="0">
                <a:solidFill>
                  <a:schemeClr val="bg1">
                    <a:lumMod val="50000"/>
                  </a:schemeClr>
                </a:solidFill>
                <a:latin typeface="Arial"/>
                <a:ea typeface="+mn-ea"/>
                <a:cs typeface="Arial"/>
              </a:rPr>
            </a:br>
            <a:endParaRPr lang="en-US" sz="1400" b="1" dirty="0">
              <a:latin typeface="Arial"/>
              <a:ea typeface="+mn-ea"/>
              <a:cs typeface="Aria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05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78700" y="207963"/>
            <a:ext cx="134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44110" y="3006080"/>
            <a:ext cx="762442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defRPr/>
            </a:pPr>
            <a:r>
              <a:rPr lang="en-US" b="1" dirty="0" smtClean="0">
                <a:solidFill>
                  <a:schemeClr val="accent6"/>
                </a:solidFill>
                <a:latin typeface="Arial"/>
                <a:cs typeface="Arial"/>
              </a:rPr>
              <a:t>Appendix</a:t>
            </a:r>
            <a:endParaRPr lang="en-US" b="1" dirty="0">
              <a:solidFill>
                <a:schemeClr val="accent6"/>
              </a:solidFill>
              <a:latin typeface="Arial"/>
              <a:cs typeface="Arial"/>
            </a:endParaRPr>
          </a:p>
        </p:txBody>
      </p:sp>
    </p:spTree>
    <p:extLst>
      <p:ext uri="{BB962C8B-B14F-4D97-AF65-F5344CB8AC3E}">
        <p14:creationId xmlns:p14="http://schemas.microsoft.com/office/powerpoint/2010/main" val="3640765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Importing </a:t>
            </a:r>
            <a:r>
              <a:rPr lang="en-GB" sz="4000" dirty="0"/>
              <a:t>HTML file to Outlook?</a:t>
            </a:r>
          </a:p>
        </p:txBody>
      </p:sp>
      <p:sp>
        <p:nvSpPr>
          <p:cNvPr id="4"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2000" dirty="0"/>
              <a:t>Import the HTML file to the stationery folder of your computer.</a:t>
            </a:r>
          </a:p>
          <a:p>
            <a:pPr fontAlgn="auto">
              <a:defRPr/>
            </a:pPr>
            <a:r>
              <a:rPr lang="en-GB" sz="2000" dirty="0"/>
              <a:t>To quickly locate your stationery folder:</a:t>
            </a:r>
          </a:p>
          <a:p>
            <a:pPr fontAlgn="auto">
              <a:defRPr/>
            </a:pPr>
            <a:r>
              <a:rPr lang="en-GB" sz="2000" dirty="0"/>
              <a:t>In Office 2003/2007: Tools &gt; Options &gt; tab Mail Format &gt; hold CTRL when clicking on the "Stationery and Fonts..." button.</a:t>
            </a:r>
          </a:p>
          <a:p>
            <a:pPr fontAlgn="auto">
              <a:defRPr/>
            </a:pPr>
            <a:r>
              <a:rPr lang="en-GB" sz="2000" dirty="0"/>
              <a:t>In Office 2010: File &gt; Options &gt; Mail</a:t>
            </a:r>
          </a:p>
          <a:p>
            <a:pPr fontAlgn="auto">
              <a:defRPr/>
            </a:pPr>
            <a:r>
              <a:rPr lang="en-GB" sz="2000" dirty="0"/>
              <a:t>Here you must place your html files and all images in the stationery folder</a:t>
            </a:r>
          </a:p>
          <a:p>
            <a:pPr marL="0" indent="0" fontAlgn="auto">
              <a:buNone/>
              <a:defRPr/>
            </a:pPr>
            <a:endParaRPr lang="en-GB" sz="2000" dirty="0"/>
          </a:p>
        </p:txBody>
      </p:sp>
    </p:spTree>
    <p:extLst>
      <p:ext uri="{BB962C8B-B14F-4D97-AF65-F5344CB8AC3E}">
        <p14:creationId xmlns:p14="http://schemas.microsoft.com/office/powerpoint/2010/main" val="540051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a:t>How to insert text in an .oft file?</a:t>
            </a:r>
          </a:p>
        </p:txBody>
      </p:sp>
      <p:sp>
        <p:nvSpPr>
          <p:cNvPr id="4"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2000" dirty="0"/>
              <a:t>To overwrite the placeholder address start </a:t>
            </a:r>
            <a:r>
              <a:rPr lang="en-GB" sz="2000" dirty="0" smtClean="0"/>
              <a:t>typing </a:t>
            </a:r>
            <a:r>
              <a:rPr lang="en-GB" sz="2000" dirty="0"/>
              <a:t>in the middle of it to preserve the formatting.</a:t>
            </a:r>
          </a:p>
          <a:p>
            <a:pPr fontAlgn="auto">
              <a:defRPr/>
            </a:pPr>
            <a:r>
              <a:rPr lang="en-GB" sz="2000" dirty="0"/>
              <a:t>You can delete the letters at the </a:t>
            </a:r>
            <a:r>
              <a:rPr lang="en-GB" sz="2000" dirty="0" smtClean="0"/>
              <a:t>beginning </a:t>
            </a:r>
            <a:r>
              <a:rPr lang="en-GB" sz="2000" dirty="0"/>
              <a:t>and/or end of the address </a:t>
            </a:r>
            <a:r>
              <a:rPr lang="en-GB" sz="2000" dirty="0" smtClean="0"/>
              <a:t>later</a:t>
            </a:r>
          </a:p>
          <a:p>
            <a:pPr fontAlgn="auto">
              <a:defRPr/>
            </a:pPr>
            <a:r>
              <a:rPr lang="en-GB" sz="2000" dirty="0" smtClean="0"/>
              <a:t>Colors and fonts can be amended as well. </a:t>
            </a:r>
            <a:endParaRPr lang="en-GB" sz="2000" dirty="0"/>
          </a:p>
          <a:p>
            <a:pPr marL="0" indent="0" fontAlgn="auto">
              <a:buNone/>
              <a:defRPr/>
            </a:pPr>
            <a:endParaRPr lang="en-GB" sz="2000" dirty="0"/>
          </a:p>
        </p:txBody>
      </p:sp>
    </p:spTree>
    <p:extLst>
      <p:ext uri="{BB962C8B-B14F-4D97-AF65-F5344CB8AC3E}">
        <p14:creationId xmlns:p14="http://schemas.microsoft.com/office/powerpoint/2010/main" val="282000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7787208"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Editing </a:t>
            </a:r>
            <a:r>
              <a:rPr lang="en-GB" sz="4000" dirty="0"/>
              <a:t>a pre-set .</a:t>
            </a:r>
            <a:r>
              <a:rPr lang="en-GB" sz="4000" dirty="0" smtClean="0"/>
              <a:t>oft </a:t>
            </a:r>
            <a:r>
              <a:rPr lang="en-GB" sz="4000" dirty="0"/>
              <a:t>hyperlink?</a:t>
            </a:r>
          </a:p>
        </p:txBody>
      </p:sp>
      <p:sp>
        <p:nvSpPr>
          <p:cNvPr id="4"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2000" dirty="0"/>
              <a:t>If its an email address keep the “mailto:” in front of the address. If you’d </a:t>
            </a:r>
            <a:r>
              <a:rPr lang="en-GB" sz="2000" dirty="0" smtClean="0"/>
              <a:t>rather link to </a:t>
            </a:r>
            <a:r>
              <a:rPr lang="en-GB" sz="2000" dirty="0"/>
              <a:t>your website don’t forget the “http://” characters in front of the URL</a:t>
            </a:r>
            <a:r>
              <a:rPr lang="en-GB" sz="2000" dirty="0" smtClean="0"/>
              <a:t>.</a:t>
            </a:r>
          </a:p>
          <a:p>
            <a:pPr fontAlgn="auto">
              <a:defRPr/>
            </a:pPr>
            <a:r>
              <a:rPr lang="en-GB" sz="2000" dirty="0" smtClean="0"/>
              <a:t>To change the hyperlink - highlight link, click insert on the toolbar and select hyperlink.</a:t>
            </a:r>
          </a:p>
          <a:p>
            <a:pPr fontAlgn="auto">
              <a:defRPr/>
            </a:pPr>
            <a:r>
              <a:rPr lang="en-GB" sz="2000" dirty="0" smtClean="0"/>
              <a:t>If there is already a link in the address box delete it. either type in or paste the new link in to the address field with the relevant prefix and press ok.</a:t>
            </a:r>
          </a:p>
          <a:p>
            <a:pPr fontAlgn="auto">
              <a:defRPr/>
            </a:pPr>
            <a:endParaRPr lang="en-GB" sz="2000" dirty="0"/>
          </a:p>
          <a:p>
            <a:pPr marL="0" indent="0" fontAlgn="auto">
              <a:buNone/>
              <a:defRPr/>
            </a:pPr>
            <a:endParaRPr lang="en-GB" sz="2000" dirty="0"/>
          </a:p>
        </p:txBody>
      </p:sp>
    </p:spTree>
    <p:extLst>
      <p:ext uri="{BB962C8B-B14F-4D97-AF65-F5344CB8AC3E}">
        <p14:creationId xmlns:p14="http://schemas.microsoft.com/office/powerpoint/2010/main" val="171549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713913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dirty="0" smtClean="0"/>
              <a:t>Modifying images in </a:t>
            </a:r>
            <a:r>
              <a:rPr lang="fr-FR" sz="4000" dirty="0"/>
              <a:t>an .oft file</a:t>
            </a:r>
            <a:endParaRPr lang="en-GB" sz="4000" dirty="0"/>
          </a:p>
        </p:txBody>
      </p:sp>
      <p:sp>
        <p:nvSpPr>
          <p:cNvPr id="4"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2000" dirty="0"/>
              <a:t>In office 2007 and 2010 changing the image is very easy. Just right click the placeholder image and select the “change picture” option.</a:t>
            </a:r>
          </a:p>
          <a:p>
            <a:pPr fontAlgn="auto">
              <a:defRPr/>
            </a:pPr>
            <a:r>
              <a:rPr lang="en-GB" sz="2000" dirty="0"/>
              <a:t>Outlook will automatically keep the original dimensions. You can change them by dragging the corners.</a:t>
            </a:r>
          </a:p>
          <a:p>
            <a:pPr fontAlgn="auto">
              <a:defRPr/>
            </a:pPr>
            <a:r>
              <a:rPr lang="en-GB" sz="2000" dirty="0"/>
              <a:t>Don’t try to make your logo higher than the placeholder was, otherwise you may dislocate the HTML artwork.</a:t>
            </a:r>
          </a:p>
          <a:p>
            <a:pPr fontAlgn="auto">
              <a:defRPr/>
            </a:pPr>
            <a:r>
              <a:rPr lang="en-GB" sz="2000" dirty="0"/>
              <a:t>In office 2003 you’ll need to remove the placeholder file and paste in the new picture.</a:t>
            </a:r>
          </a:p>
          <a:p>
            <a:pPr fontAlgn="auto">
              <a:defRPr/>
            </a:pPr>
            <a:endParaRPr lang="en-GB" sz="2000" dirty="0"/>
          </a:p>
        </p:txBody>
      </p:sp>
    </p:spTree>
    <p:extLst>
      <p:ext uri="{BB962C8B-B14F-4D97-AF65-F5344CB8AC3E}">
        <p14:creationId xmlns:p14="http://schemas.microsoft.com/office/powerpoint/2010/main" val="1133293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dirty="0"/>
              <a:t>What to modify in an HTML file?</a:t>
            </a:r>
            <a:endParaRPr lang="en-GB" sz="4000" dirty="0"/>
          </a:p>
        </p:txBody>
      </p:sp>
      <p:sp>
        <p:nvSpPr>
          <p:cNvPr id="4"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endParaRPr lang="en-GB" sz="2000"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197" y="1178237"/>
            <a:ext cx="4338998" cy="5534435"/>
          </a:xfrm>
          <a:prstGeom prst="rect">
            <a:avLst/>
          </a:prstGeom>
        </p:spPr>
      </p:pic>
      <p:sp>
        <p:nvSpPr>
          <p:cNvPr id="3" name="Rectangle 2"/>
          <p:cNvSpPr/>
          <p:nvPr/>
        </p:nvSpPr>
        <p:spPr>
          <a:xfrm>
            <a:off x="755576" y="1417638"/>
            <a:ext cx="3312368" cy="6432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p:cNvCxnSpPr>
            <a:stCxn id="3" idx="3"/>
          </p:cNvCxnSpPr>
          <p:nvPr/>
        </p:nvCxnSpPr>
        <p:spPr>
          <a:xfrm>
            <a:off x="4067944" y="1739243"/>
            <a:ext cx="15121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80112" y="1527175"/>
            <a:ext cx="3138963" cy="461665"/>
          </a:xfrm>
          <a:prstGeom prst="rect">
            <a:avLst/>
          </a:prstGeom>
          <a:noFill/>
        </p:spPr>
        <p:txBody>
          <a:bodyPr wrap="square" rtlCol="0">
            <a:spAutoFit/>
          </a:bodyPr>
          <a:lstStyle/>
          <a:p>
            <a:r>
              <a:rPr lang="en-GB" sz="1200" dirty="0" smtClean="0">
                <a:solidFill>
                  <a:srgbClr val="FF0000"/>
                </a:solidFill>
              </a:rPr>
              <a:t>‘Subject line’ and ‘From’ email address/name</a:t>
            </a:r>
          </a:p>
          <a:p>
            <a:r>
              <a:rPr lang="en-GB" sz="1200" dirty="0" smtClean="0"/>
              <a:t>Personalize accordingly</a:t>
            </a:r>
            <a:endParaRPr lang="en-GB" sz="1200" dirty="0"/>
          </a:p>
        </p:txBody>
      </p:sp>
      <p:sp>
        <p:nvSpPr>
          <p:cNvPr id="9" name="Rectangle 8"/>
          <p:cNvSpPr/>
          <p:nvPr/>
        </p:nvSpPr>
        <p:spPr>
          <a:xfrm>
            <a:off x="3671900" y="2008676"/>
            <a:ext cx="79208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Straight Connector 9"/>
          <p:cNvCxnSpPr/>
          <p:nvPr/>
        </p:nvCxnSpPr>
        <p:spPr>
          <a:xfrm flipV="1">
            <a:off x="4463988" y="2261106"/>
            <a:ext cx="108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80112" y="2031231"/>
            <a:ext cx="3138963" cy="461665"/>
          </a:xfrm>
          <a:prstGeom prst="rect">
            <a:avLst/>
          </a:prstGeom>
          <a:noFill/>
        </p:spPr>
        <p:txBody>
          <a:bodyPr wrap="square" rtlCol="0">
            <a:spAutoFit/>
          </a:bodyPr>
          <a:lstStyle/>
          <a:p>
            <a:r>
              <a:rPr lang="en-GB" sz="1200" dirty="0" smtClean="0">
                <a:solidFill>
                  <a:srgbClr val="FF0000"/>
                </a:solidFill>
              </a:rPr>
              <a:t>Insert company logo</a:t>
            </a:r>
          </a:p>
          <a:p>
            <a:r>
              <a:rPr lang="en-GB" sz="1200" dirty="0" smtClean="0">
                <a:solidFill>
                  <a:sysClr val="windowText" lastClr="000000"/>
                </a:solidFill>
              </a:rPr>
              <a:t>Tailor your communications</a:t>
            </a:r>
            <a:endParaRPr lang="en-GB" sz="1200" dirty="0">
              <a:solidFill>
                <a:sysClr val="windowText" lastClr="000000"/>
              </a:solidFill>
            </a:endParaRPr>
          </a:p>
        </p:txBody>
      </p:sp>
      <p:sp>
        <p:nvSpPr>
          <p:cNvPr id="12" name="Rectangle 11"/>
          <p:cNvSpPr/>
          <p:nvPr/>
        </p:nvSpPr>
        <p:spPr>
          <a:xfrm>
            <a:off x="892977" y="5589240"/>
            <a:ext cx="79208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p:cNvCxnSpPr/>
          <p:nvPr/>
        </p:nvCxnSpPr>
        <p:spPr>
          <a:xfrm flipV="1">
            <a:off x="1685065" y="5841670"/>
            <a:ext cx="388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52120" y="5611795"/>
            <a:ext cx="3138963" cy="461665"/>
          </a:xfrm>
          <a:prstGeom prst="rect">
            <a:avLst/>
          </a:prstGeom>
          <a:noFill/>
        </p:spPr>
        <p:txBody>
          <a:bodyPr wrap="square" rtlCol="0">
            <a:spAutoFit/>
          </a:bodyPr>
          <a:lstStyle/>
          <a:p>
            <a:r>
              <a:rPr lang="en-GB" sz="1200" dirty="0" smtClean="0">
                <a:solidFill>
                  <a:srgbClr val="FF0000"/>
                </a:solidFill>
              </a:rPr>
              <a:t>Signatory</a:t>
            </a:r>
          </a:p>
          <a:p>
            <a:r>
              <a:rPr lang="en-GB" sz="1200" dirty="0" smtClean="0">
                <a:solidFill>
                  <a:sysClr val="windowText" lastClr="000000"/>
                </a:solidFill>
              </a:rPr>
              <a:t>Insert contact details and signatory</a:t>
            </a:r>
            <a:endParaRPr lang="en-GB" sz="1200" dirty="0">
              <a:solidFill>
                <a:sysClr val="windowText" lastClr="000000"/>
              </a:solidFill>
            </a:endParaRPr>
          </a:p>
        </p:txBody>
      </p:sp>
      <p:sp>
        <p:nvSpPr>
          <p:cNvPr id="15" name="Rectangle 14"/>
          <p:cNvSpPr/>
          <p:nvPr/>
        </p:nvSpPr>
        <p:spPr>
          <a:xfrm>
            <a:off x="899592" y="3861048"/>
            <a:ext cx="79208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p:cNvCxnSpPr/>
          <p:nvPr/>
        </p:nvCxnSpPr>
        <p:spPr>
          <a:xfrm flipV="1">
            <a:off x="1691680" y="4113478"/>
            <a:ext cx="388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658735" y="3883603"/>
            <a:ext cx="3138963" cy="461665"/>
          </a:xfrm>
          <a:prstGeom prst="rect">
            <a:avLst/>
          </a:prstGeom>
          <a:noFill/>
        </p:spPr>
        <p:txBody>
          <a:bodyPr wrap="square" rtlCol="0">
            <a:spAutoFit/>
          </a:bodyPr>
          <a:lstStyle/>
          <a:p>
            <a:r>
              <a:rPr lang="en-GB" sz="1200" dirty="0" smtClean="0">
                <a:solidFill>
                  <a:srgbClr val="FF0000"/>
                </a:solidFill>
              </a:rPr>
              <a:t>Personalization</a:t>
            </a:r>
          </a:p>
          <a:p>
            <a:r>
              <a:rPr lang="en-GB" sz="1200" dirty="0" smtClean="0">
                <a:solidFill>
                  <a:sysClr val="windowText" lastClr="000000"/>
                </a:solidFill>
              </a:rPr>
              <a:t>Insert recipients name</a:t>
            </a:r>
            <a:endParaRPr lang="en-GB" sz="1200" dirty="0">
              <a:solidFill>
                <a:sysClr val="windowText" lastClr="000000"/>
              </a:solidFill>
            </a:endParaRPr>
          </a:p>
        </p:txBody>
      </p:sp>
      <p:sp>
        <p:nvSpPr>
          <p:cNvPr id="18" name="Rectangle 17"/>
          <p:cNvSpPr/>
          <p:nvPr/>
        </p:nvSpPr>
        <p:spPr>
          <a:xfrm>
            <a:off x="3262626" y="4941168"/>
            <a:ext cx="1309374"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Connector 19"/>
          <p:cNvCxnSpPr/>
          <p:nvPr/>
        </p:nvCxnSpPr>
        <p:spPr>
          <a:xfrm flipV="1">
            <a:off x="4572000" y="5193598"/>
            <a:ext cx="93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09501" y="4941168"/>
            <a:ext cx="3138963" cy="461665"/>
          </a:xfrm>
          <a:prstGeom prst="rect">
            <a:avLst/>
          </a:prstGeom>
          <a:noFill/>
        </p:spPr>
        <p:txBody>
          <a:bodyPr wrap="square" rtlCol="0">
            <a:spAutoFit/>
          </a:bodyPr>
          <a:lstStyle/>
          <a:p>
            <a:r>
              <a:rPr lang="en-GB" sz="1200" dirty="0" smtClean="0">
                <a:solidFill>
                  <a:srgbClr val="FF0000"/>
                </a:solidFill>
              </a:rPr>
              <a:t>Call To Action</a:t>
            </a:r>
          </a:p>
          <a:p>
            <a:r>
              <a:rPr lang="en-GB" sz="1200" dirty="0" smtClean="0">
                <a:solidFill>
                  <a:sysClr val="windowText" lastClr="000000"/>
                </a:solidFill>
              </a:rPr>
              <a:t>Insert relevant CTA description and URL link</a:t>
            </a:r>
            <a:endParaRPr lang="en-GB" sz="1200" dirty="0">
              <a:solidFill>
                <a:sysClr val="windowText" lastClr="000000"/>
              </a:solidFill>
            </a:endParaRPr>
          </a:p>
        </p:txBody>
      </p:sp>
      <p:sp>
        <p:nvSpPr>
          <p:cNvPr id="22" name="Rectangle 21"/>
          <p:cNvSpPr/>
          <p:nvPr/>
        </p:nvSpPr>
        <p:spPr>
          <a:xfrm>
            <a:off x="814354" y="6165304"/>
            <a:ext cx="375764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3" name="Straight Connector 22"/>
          <p:cNvCxnSpPr/>
          <p:nvPr/>
        </p:nvCxnSpPr>
        <p:spPr>
          <a:xfrm flipV="1">
            <a:off x="4572000" y="6417734"/>
            <a:ext cx="93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52120" y="6165304"/>
            <a:ext cx="3384376" cy="461665"/>
          </a:xfrm>
          <a:prstGeom prst="rect">
            <a:avLst/>
          </a:prstGeom>
          <a:noFill/>
        </p:spPr>
        <p:txBody>
          <a:bodyPr wrap="square" rtlCol="0">
            <a:spAutoFit/>
          </a:bodyPr>
          <a:lstStyle/>
          <a:p>
            <a:r>
              <a:rPr lang="en-GB" sz="1200" dirty="0" smtClean="0">
                <a:solidFill>
                  <a:srgbClr val="FF0000"/>
                </a:solidFill>
              </a:rPr>
              <a:t>Legal</a:t>
            </a:r>
            <a:endParaRPr lang="en-GB" sz="1200" dirty="0" smtClean="0">
              <a:solidFill>
                <a:srgbClr val="FF0000"/>
              </a:solidFill>
            </a:endParaRPr>
          </a:p>
          <a:p>
            <a:r>
              <a:rPr lang="en-GB" sz="1200" dirty="0" smtClean="0">
                <a:solidFill>
                  <a:sysClr val="windowText" lastClr="000000"/>
                </a:solidFill>
              </a:rPr>
              <a:t>Insert legal’s, T&amp;C and unsubscribe link if applicable</a:t>
            </a:r>
            <a:endParaRPr lang="en-GB" sz="1200" dirty="0">
              <a:solidFill>
                <a:sysClr val="windowText" lastClr="000000"/>
              </a:solidFill>
            </a:endParaRPr>
          </a:p>
        </p:txBody>
      </p:sp>
    </p:spTree>
    <p:extLst>
      <p:ext uri="{BB962C8B-B14F-4D97-AF65-F5344CB8AC3E}">
        <p14:creationId xmlns:p14="http://schemas.microsoft.com/office/powerpoint/2010/main" val="1325023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762442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Communications Strategy</a:t>
            </a:r>
            <a:endParaRPr lang="en-GB" sz="4000" dirty="0"/>
          </a:p>
        </p:txBody>
      </p:sp>
      <p:sp>
        <p:nvSpPr>
          <p:cNvPr id="20"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pPr>
            <a:endParaRPr lang="en-GB" sz="2000" dirty="0" smtClean="0"/>
          </a:p>
        </p:txBody>
      </p:sp>
      <p:sp>
        <p:nvSpPr>
          <p:cNvPr id="2" name="TextBox 1"/>
          <p:cNvSpPr txBox="1"/>
          <p:nvPr/>
        </p:nvSpPr>
        <p:spPr>
          <a:xfrm>
            <a:off x="827584" y="4778568"/>
            <a:ext cx="1656184" cy="861774"/>
          </a:xfrm>
          <a:prstGeom prst="rect">
            <a:avLst/>
          </a:prstGeom>
          <a:noFill/>
        </p:spPr>
        <p:txBody>
          <a:bodyPr wrap="square" rtlCol="0">
            <a:spAutoFit/>
          </a:bodyPr>
          <a:lstStyle/>
          <a:p>
            <a:r>
              <a:rPr lang="en-GB" b="1" u="sng" dirty="0" smtClean="0"/>
              <a:t>Pre-Launch</a:t>
            </a:r>
          </a:p>
          <a:p>
            <a:r>
              <a:rPr lang="en-GB" sz="1600" dirty="0" smtClean="0"/>
              <a:t>2-3 weeks prior to deployment</a:t>
            </a:r>
            <a:endParaRPr lang="en-GB" sz="1600" dirty="0"/>
          </a:p>
        </p:txBody>
      </p:sp>
      <p:sp>
        <p:nvSpPr>
          <p:cNvPr id="3" name="Right Arrow 2"/>
          <p:cNvSpPr/>
          <p:nvPr/>
        </p:nvSpPr>
        <p:spPr>
          <a:xfrm>
            <a:off x="2483768" y="4571836"/>
            <a:ext cx="1368152" cy="801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3923928" y="4778568"/>
            <a:ext cx="1368152" cy="615553"/>
          </a:xfrm>
          <a:prstGeom prst="rect">
            <a:avLst/>
          </a:prstGeom>
          <a:noFill/>
        </p:spPr>
        <p:txBody>
          <a:bodyPr wrap="square" rtlCol="0">
            <a:spAutoFit/>
          </a:bodyPr>
          <a:lstStyle/>
          <a:p>
            <a:r>
              <a:rPr lang="en-GB" b="1" u="sng" dirty="0" smtClean="0"/>
              <a:t>Launch</a:t>
            </a:r>
          </a:p>
          <a:p>
            <a:r>
              <a:rPr lang="en-GB" sz="1600" dirty="0" smtClean="0"/>
              <a:t>Launch week</a:t>
            </a:r>
            <a:endParaRPr lang="en-GB" sz="1600" dirty="0"/>
          </a:p>
        </p:txBody>
      </p:sp>
      <p:sp>
        <p:nvSpPr>
          <p:cNvPr id="7" name="TextBox 6"/>
          <p:cNvSpPr txBox="1"/>
          <p:nvPr/>
        </p:nvSpPr>
        <p:spPr>
          <a:xfrm>
            <a:off x="6588224" y="4778568"/>
            <a:ext cx="1584176" cy="861774"/>
          </a:xfrm>
          <a:prstGeom prst="rect">
            <a:avLst/>
          </a:prstGeom>
          <a:noFill/>
        </p:spPr>
        <p:txBody>
          <a:bodyPr wrap="square" rtlCol="0">
            <a:spAutoFit/>
          </a:bodyPr>
          <a:lstStyle/>
          <a:p>
            <a:r>
              <a:rPr lang="en-GB" b="1" u="sng" dirty="0" smtClean="0"/>
              <a:t>Post-Launch</a:t>
            </a:r>
          </a:p>
          <a:p>
            <a:r>
              <a:rPr lang="en-GB" sz="1600" dirty="0" smtClean="0"/>
              <a:t>2-4 weeks after deployment</a:t>
            </a:r>
            <a:endParaRPr lang="en-GB" sz="1600" dirty="0"/>
          </a:p>
        </p:txBody>
      </p:sp>
      <p:sp>
        <p:nvSpPr>
          <p:cNvPr id="8" name="Right Arrow 7"/>
          <p:cNvSpPr/>
          <p:nvPr/>
        </p:nvSpPr>
        <p:spPr>
          <a:xfrm>
            <a:off x="5220072" y="4571836"/>
            <a:ext cx="1368152" cy="801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ontent Placeholder 2"/>
          <p:cNvSpPr txBox="1">
            <a:spLocks/>
          </p:cNvSpPr>
          <p:nvPr/>
        </p:nvSpPr>
        <p:spPr>
          <a:xfrm>
            <a:off x="609597" y="1707050"/>
            <a:ext cx="81388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2000" dirty="0" smtClean="0"/>
              <a:t>Now that you have chosen a UC Voice solution certain operational steps need to be carried out. One of these steps is informing and educating your workforce and stakeholders with the right information, at the right time.</a:t>
            </a:r>
          </a:p>
          <a:p>
            <a:pPr fontAlgn="auto">
              <a:defRPr/>
            </a:pPr>
            <a:r>
              <a:rPr lang="en-GB" sz="2000" dirty="0" smtClean="0"/>
              <a:t>We have developed a full range of communications tools that can be deployed in a pre, launch and post-launch environment </a:t>
            </a:r>
            <a:r>
              <a:rPr lang="en-GB" sz="2000" dirty="0" smtClean="0"/>
              <a:t>helping ensure </a:t>
            </a:r>
            <a:r>
              <a:rPr lang="en-GB" sz="2000" dirty="0" smtClean="0"/>
              <a:t>the right message and call to action is conveyed.</a:t>
            </a:r>
            <a:endParaRPr lang="en-GB" sz="2000" dirty="0"/>
          </a:p>
        </p:txBody>
      </p:sp>
    </p:spTree>
    <p:extLst>
      <p:ext uri="{BB962C8B-B14F-4D97-AF65-F5344CB8AC3E}">
        <p14:creationId xmlns:p14="http://schemas.microsoft.com/office/powerpoint/2010/main" val="263375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000" dirty="0" smtClean="0"/>
              <a:t>Modifying online </a:t>
            </a:r>
            <a:r>
              <a:rPr lang="fr-FR" sz="4000" dirty="0"/>
              <a:t>banners?</a:t>
            </a:r>
            <a:endParaRPr lang="en-GB" sz="4000" dirty="0"/>
          </a:p>
        </p:txBody>
      </p:sp>
      <p:sp>
        <p:nvSpPr>
          <p:cNvPr id="4"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endParaRPr lang="en-GB" sz="2000"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1700808"/>
            <a:ext cx="6538664" cy="808351"/>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3003" y="1700808"/>
            <a:ext cx="1278978" cy="47961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890964" y="3466168"/>
            <a:ext cx="2857500" cy="2381250"/>
          </a:xfrm>
          <a:prstGeom prst="rect">
            <a:avLst/>
          </a:prstGeom>
        </p:spPr>
      </p:pic>
      <p:sp>
        <p:nvSpPr>
          <p:cNvPr id="6" name="TextBox 5"/>
          <p:cNvSpPr txBox="1"/>
          <p:nvPr/>
        </p:nvSpPr>
        <p:spPr>
          <a:xfrm>
            <a:off x="2209800" y="2924944"/>
            <a:ext cx="2880320" cy="2308324"/>
          </a:xfrm>
          <a:prstGeom prst="rect">
            <a:avLst/>
          </a:prstGeom>
          <a:noFill/>
        </p:spPr>
        <p:txBody>
          <a:bodyPr wrap="square" rtlCol="0">
            <a:spAutoFit/>
          </a:bodyPr>
          <a:lstStyle/>
          <a:p>
            <a:r>
              <a:rPr lang="en-GB" dirty="0" smtClean="0"/>
              <a:t>All of the online banners are unbranded.</a:t>
            </a:r>
          </a:p>
          <a:p>
            <a:r>
              <a:rPr lang="en-GB" dirty="0" smtClean="0"/>
              <a:t>Use them to drive traffic to assets dedicated your UC deployment.</a:t>
            </a:r>
          </a:p>
          <a:p>
            <a:endParaRPr lang="en-GB" dirty="0"/>
          </a:p>
          <a:p>
            <a:r>
              <a:rPr lang="en-GB" dirty="0" smtClean="0"/>
              <a:t>Insert URL on overlay on GIF versions .</a:t>
            </a:r>
            <a:endParaRPr lang="en-GB" dirty="0"/>
          </a:p>
        </p:txBody>
      </p:sp>
      <p:sp>
        <p:nvSpPr>
          <p:cNvPr id="9" name="Text Box 35"/>
          <p:cNvSpPr txBox="1">
            <a:spLocks noChangeArrowheads="1"/>
          </p:cNvSpPr>
          <p:nvPr/>
        </p:nvSpPr>
        <p:spPr bwMode="auto">
          <a:xfrm>
            <a:off x="1893682" y="6311238"/>
            <a:ext cx="1765300" cy="185738"/>
          </a:xfrm>
          <a:prstGeom prst="rect">
            <a:avLst/>
          </a:prstGeom>
          <a:noFill/>
          <a:ln w="19050">
            <a:noFill/>
            <a:miter lim="800000"/>
            <a:headEnd/>
            <a:tailEnd/>
          </a:ln>
          <a:effectLst>
            <a:prstShdw prst="shdw17" dist="17961" dir="2700000">
              <a:schemeClr val="accent1">
                <a:gamma/>
                <a:shade val="60000"/>
                <a:invGamma/>
                <a:alpha val="74998"/>
              </a:schemeClr>
            </a:prstShdw>
          </a:effectLst>
        </p:spPr>
        <p:txBody>
          <a:bodyPr lIns="0" tIns="0" rIns="0" bIns="0">
            <a:spAutoFit/>
          </a:bodyPr>
          <a:lstStyle/>
          <a:p>
            <a:pPr>
              <a:spcBef>
                <a:spcPct val="50000"/>
              </a:spcBef>
              <a:buFont typeface="Times New Roman" pitchFamily="18" charset="0"/>
              <a:buNone/>
              <a:tabLst>
                <a:tab pos="3946525" algn="l"/>
              </a:tabLst>
              <a:defRPr/>
            </a:pPr>
            <a:r>
              <a:rPr lang="fr-FR" sz="1200" dirty="0">
                <a:cs typeface="Arial" charset="0"/>
              </a:rPr>
              <a:t>S</a:t>
            </a:r>
            <a:r>
              <a:rPr lang="fr-FR" sz="1200" dirty="0" smtClean="0">
                <a:latin typeface="+mn-lt"/>
                <a:cs typeface="Arial" charset="0"/>
              </a:rPr>
              <a:t>kyscraper Banner_160x600</a:t>
            </a:r>
            <a:endParaRPr lang="fr-FR" sz="1200" dirty="0">
              <a:latin typeface="+mn-lt"/>
              <a:cs typeface="Arial" charset="0"/>
            </a:endParaRPr>
          </a:p>
        </p:txBody>
      </p:sp>
      <p:sp>
        <p:nvSpPr>
          <p:cNvPr id="10" name="Text Box 48"/>
          <p:cNvSpPr txBox="1">
            <a:spLocks noChangeArrowheads="1"/>
          </p:cNvSpPr>
          <p:nvPr/>
        </p:nvSpPr>
        <p:spPr bwMode="auto">
          <a:xfrm>
            <a:off x="5890964" y="3271174"/>
            <a:ext cx="1555750" cy="184150"/>
          </a:xfrm>
          <a:prstGeom prst="rect">
            <a:avLst/>
          </a:prstGeom>
          <a:noFill/>
          <a:ln w="19050">
            <a:noFill/>
            <a:miter lim="800000"/>
            <a:headEnd/>
            <a:tailEnd/>
          </a:ln>
          <a:effectLst>
            <a:prstShdw prst="shdw17" dist="17961" dir="2700000">
              <a:schemeClr val="accent1">
                <a:gamma/>
                <a:shade val="60000"/>
                <a:invGamma/>
                <a:alpha val="74998"/>
              </a:schemeClr>
            </a:prstShdw>
          </a:effectLst>
        </p:spPr>
        <p:txBody>
          <a:bodyPr lIns="0" tIns="0" rIns="0" bIns="0">
            <a:spAutoFit/>
          </a:bodyPr>
          <a:lstStyle/>
          <a:p>
            <a:pPr>
              <a:spcBef>
                <a:spcPct val="50000"/>
              </a:spcBef>
              <a:buFont typeface="Times New Roman" pitchFamily="18" charset="0"/>
              <a:buNone/>
              <a:tabLst>
                <a:tab pos="3946525" algn="l"/>
              </a:tabLst>
              <a:defRPr/>
            </a:pPr>
            <a:r>
              <a:rPr lang="fr-FR" sz="1200" dirty="0" smtClean="0">
                <a:latin typeface="+mn-lt"/>
                <a:cs typeface="Arial" charset="0"/>
              </a:rPr>
              <a:t>MPU Banner_300x250</a:t>
            </a:r>
            <a:endParaRPr lang="fr-FR" sz="1200" dirty="0">
              <a:latin typeface="+mn-lt"/>
              <a:cs typeface="Arial" charset="0"/>
            </a:endParaRPr>
          </a:p>
        </p:txBody>
      </p:sp>
      <p:sp>
        <p:nvSpPr>
          <p:cNvPr id="11" name="Text Box 49"/>
          <p:cNvSpPr txBox="1">
            <a:spLocks noChangeArrowheads="1"/>
          </p:cNvSpPr>
          <p:nvPr/>
        </p:nvSpPr>
        <p:spPr bwMode="auto">
          <a:xfrm>
            <a:off x="2209800" y="1417638"/>
            <a:ext cx="2880320" cy="184666"/>
          </a:xfrm>
          <a:prstGeom prst="rect">
            <a:avLst/>
          </a:prstGeom>
          <a:noFill/>
          <a:ln w="19050">
            <a:noFill/>
            <a:miter lim="800000"/>
            <a:headEnd/>
            <a:tailEnd/>
          </a:ln>
          <a:effectLst>
            <a:prstShdw prst="shdw17" dist="17961" dir="2700000">
              <a:schemeClr val="accent1">
                <a:gamma/>
                <a:shade val="60000"/>
                <a:invGamma/>
                <a:alpha val="74998"/>
              </a:schemeClr>
            </a:prstShdw>
          </a:effectLst>
        </p:spPr>
        <p:txBody>
          <a:bodyPr wrap="square" lIns="0" tIns="0" rIns="0" bIns="0">
            <a:spAutoFit/>
          </a:bodyPr>
          <a:lstStyle/>
          <a:p>
            <a:pPr>
              <a:spcBef>
                <a:spcPct val="50000"/>
              </a:spcBef>
              <a:buFont typeface="Times New Roman" pitchFamily="18" charset="0"/>
              <a:buNone/>
              <a:tabLst>
                <a:tab pos="3946525" algn="l"/>
              </a:tabLst>
              <a:defRPr/>
            </a:pPr>
            <a:r>
              <a:rPr lang="fr-FR" sz="1200" dirty="0" smtClean="0">
                <a:latin typeface="+mn-lt"/>
                <a:cs typeface="Arial" charset="0"/>
              </a:rPr>
              <a:t>Leaderboard Banner_729x90</a:t>
            </a:r>
            <a:endParaRPr lang="fr-FR" sz="1200" dirty="0">
              <a:latin typeface="+mn-lt"/>
              <a:cs typeface="Arial" charset="0"/>
            </a:endParaRPr>
          </a:p>
        </p:txBody>
      </p:sp>
    </p:spTree>
    <p:extLst>
      <p:ext uri="{BB962C8B-B14F-4D97-AF65-F5344CB8AC3E}">
        <p14:creationId xmlns:p14="http://schemas.microsoft.com/office/powerpoint/2010/main" val="4248434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Effective Communications </a:t>
            </a:r>
            <a:r>
              <a:rPr lang="en-GB" sz="4000" dirty="0"/>
              <a:t>T</a:t>
            </a:r>
            <a:r>
              <a:rPr lang="en-GB" sz="4000" dirty="0" smtClean="0"/>
              <a:t>oolkit</a:t>
            </a:r>
            <a:endParaRPr lang="en-GB" sz="4000" dirty="0"/>
          </a:p>
        </p:txBody>
      </p:sp>
      <p:sp>
        <p:nvSpPr>
          <p:cNvPr id="20"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2000" dirty="0"/>
              <a:t>T</a:t>
            </a:r>
            <a:r>
              <a:rPr lang="en-GB" sz="2000" dirty="0" smtClean="0"/>
              <a:t>he UCC </a:t>
            </a:r>
            <a:r>
              <a:rPr lang="en-GB" sz="2000" dirty="0"/>
              <a:t>“Campaign in a box</a:t>
            </a:r>
            <a:r>
              <a:rPr lang="en-GB" sz="2000" dirty="0" smtClean="0"/>
              <a:t>”, is </a:t>
            </a:r>
            <a:r>
              <a:rPr lang="en-GB" sz="2000" dirty="0"/>
              <a:t>a ready to use resource kit which </a:t>
            </a:r>
            <a:r>
              <a:rPr lang="en-GB" sz="2000" dirty="0" smtClean="0"/>
              <a:t>AT&amp;T and Cisco </a:t>
            </a:r>
            <a:r>
              <a:rPr lang="en-GB" sz="2000" dirty="0" smtClean="0"/>
              <a:t>have </a:t>
            </a:r>
            <a:r>
              <a:rPr lang="en-GB" sz="2000" dirty="0" smtClean="0"/>
              <a:t>specifically </a:t>
            </a:r>
            <a:r>
              <a:rPr lang="en-GB" sz="2000" dirty="0"/>
              <a:t>designed to help you </a:t>
            </a:r>
            <a:r>
              <a:rPr lang="en-GB" sz="2000" dirty="0" smtClean="0"/>
              <a:t>inform and communicate with your staff to make the transition to UCC as easy as possible. </a:t>
            </a:r>
            <a:r>
              <a:rPr lang="en-GB" sz="2000" dirty="0"/>
              <a:t>The kit contains:</a:t>
            </a:r>
          </a:p>
          <a:p>
            <a:pPr fontAlgn="auto">
              <a:defRPr/>
            </a:pPr>
            <a:r>
              <a:rPr lang="en-GB" sz="2000" dirty="0" smtClean="0"/>
              <a:t>Phased customizable emailers to inform your workforce of the transitions </a:t>
            </a:r>
            <a:r>
              <a:rPr lang="en-GB" sz="2000" dirty="0"/>
              <a:t/>
            </a:r>
            <a:br>
              <a:rPr lang="en-GB" sz="2000" dirty="0"/>
            </a:br>
            <a:r>
              <a:rPr lang="en-GB" sz="2000" dirty="0"/>
              <a:t>(in different formats: word, html, oft Outlook)</a:t>
            </a:r>
          </a:p>
          <a:p>
            <a:pPr fontAlgn="auto">
              <a:defRPr/>
            </a:pPr>
            <a:r>
              <a:rPr lang="en-GB" sz="2000" dirty="0"/>
              <a:t>Copy blocks for extending the campaign messaging to other </a:t>
            </a:r>
            <a:br>
              <a:rPr lang="en-GB" sz="2000" dirty="0"/>
            </a:br>
            <a:r>
              <a:rPr lang="en-GB" sz="2000" dirty="0"/>
              <a:t>marketing </a:t>
            </a:r>
            <a:r>
              <a:rPr lang="en-GB" sz="2000" dirty="0" smtClean="0"/>
              <a:t>activities – i.e. company intranet, internal blogs </a:t>
            </a:r>
            <a:r>
              <a:rPr lang="en-GB" sz="2000" dirty="0" smtClean="0"/>
              <a:t>etc.</a:t>
            </a:r>
            <a:endParaRPr lang="en-GB" sz="2000" dirty="0"/>
          </a:p>
          <a:p>
            <a:pPr fontAlgn="auto">
              <a:defRPr/>
            </a:pPr>
            <a:r>
              <a:rPr lang="en-GB" sz="2000" dirty="0" smtClean="0"/>
              <a:t>Online web </a:t>
            </a:r>
            <a:r>
              <a:rPr lang="en-GB" sz="2000" dirty="0"/>
              <a:t>banners </a:t>
            </a:r>
            <a:r>
              <a:rPr lang="en-GB" sz="2000" dirty="0" smtClean="0"/>
              <a:t>(in </a:t>
            </a:r>
            <a:r>
              <a:rPr lang="en-GB" sz="2000" dirty="0"/>
              <a:t>Skyscraper, leaderboard and MPU formats</a:t>
            </a:r>
            <a:r>
              <a:rPr lang="en-GB" sz="2000" dirty="0" smtClean="0"/>
              <a:t>) to help you promote useful information</a:t>
            </a:r>
          </a:p>
          <a:p>
            <a:pPr fontAlgn="auto">
              <a:defRPr/>
            </a:pPr>
            <a:r>
              <a:rPr lang="en-GB" sz="2000" dirty="0" smtClean="0"/>
              <a:t>Video assets – used to highlight some of the challenges that your UCC </a:t>
            </a:r>
            <a:r>
              <a:rPr lang="en-GB" sz="2000" dirty="0" smtClean="0"/>
              <a:t>solution </a:t>
            </a:r>
            <a:r>
              <a:rPr lang="en-GB" sz="2000" dirty="0" smtClean="0"/>
              <a:t>can </a:t>
            </a:r>
            <a:r>
              <a:rPr lang="en-GB" sz="2000" dirty="0" smtClean="0"/>
              <a:t>help overcome</a:t>
            </a:r>
            <a:endParaRPr lang="en-GB" sz="2000" dirty="0" smtClean="0"/>
          </a:p>
          <a:p>
            <a:pPr fontAlgn="auto">
              <a:defRPr/>
            </a:pPr>
            <a:r>
              <a:rPr lang="en-GB" sz="2000" dirty="0" smtClean="0"/>
              <a:t>Digital </a:t>
            </a:r>
            <a:r>
              <a:rPr lang="en-GB" sz="2000" dirty="0"/>
              <a:t>u</a:t>
            </a:r>
            <a:r>
              <a:rPr lang="en-GB" sz="2000" dirty="0" smtClean="0"/>
              <a:t>ser guide – a downloadable guide including top hints and tips </a:t>
            </a:r>
          </a:p>
          <a:p>
            <a:pPr fontAlgn="auto">
              <a:defRPr/>
            </a:pPr>
            <a:r>
              <a:rPr lang="en-GB" sz="2000" dirty="0" smtClean="0"/>
              <a:t>Microsite splash page – interface page for your UCC portal</a:t>
            </a:r>
            <a:endParaRPr lang="en-GB" sz="2000" dirty="0"/>
          </a:p>
        </p:txBody>
      </p:sp>
    </p:spTree>
    <p:extLst>
      <p:ext uri="{BB962C8B-B14F-4D97-AF65-F5344CB8AC3E}">
        <p14:creationId xmlns:p14="http://schemas.microsoft.com/office/powerpoint/2010/main" val="3398098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4519" y="4287838"/>
            <a:ext cx="7034212" cy="2154436"/>
          </a:xfrm>
          <a:prstGeom prst="rect">
            <a:avLst/>
          </a:prstGeom>
          <a:noFill/>
        </p:spPr>
        <p:txBody>
          <a:bodyPr>
            <a:spAutoFit/>
          </a:bodyPr>
          <a:lstStyle/>
          <a:p>
            <a:pPr fontAlgn="auto">
              <a:spcBef>
                <a:spcPts val="0"/>
              </a:spcBef>
              <a:spcAft>
                <a:spcPts val="0"/>
              </a:spcAft>
              <a:defRPr/>
            </a:pPr>
            <a:r>
              <a:rPr lang="en-US" sz="3600" b="1" dirty="0" smtClean="0">
                <a:solidFill>
                  <a:schemeClr val="accent6"/>
                </a:solidFill>
                <a:latin typeface="Arial"/>
                <a:ea typeface="+mn-ea"/>
                <a:cs typeface="Arial"/>
              </a:rPr>
              <a:t>Unified Communications &amp; </a:t>
            </a:r>
            <a:br>
              <a:rPr lang="en-US" sz="3600" b="1" dirty="0" smtClean="0">
                <a:solidFill>
                  <a:schemeClr val="accent6"/>
                </a:solidFill>
                <a:latin typeface="Arial"/>
                <a:ea typeface="+mn-ea"/>
                <a:cs typeface="Arial"/>
              </a:rPr>
            </a:br>
            <a:r>
              <a:rPr lang="en-US" sz="3600" b="1" dirty="0" smtClean="0">
                <a:solidFill>
                  <a:schemeClr val="accent6"/>
                </a:solidFill>
                <a:latin typeface="Arial"/>
                <a:ea typeface="+mn-ea"/>
                <a:cs typeface="Arial"/>
              </a:rPr>
              <a:t>Collaboration </a:t>
            </a:r>
          </a:p>
          <a:p>
            <a:pPr fontAlgn="auto">
              <a:spcBef>
                <a:spcPts val="0"/>
              </a:spcBef>
              <a:spcAft>
                <a:spcPts val="0"/>
              </a:spcAft>
              <a:defRPr/>
            </a:pPr>
            <a:r>
              <a:rPr lang="en-US" sz="3200" dirty="0" smtClean="0">
                <a:solidFill>
                  <a:schemeClr val="bg1">
                    <a:lumMod val="50000"/>
                  </a:schemeClr>
                </a:solidFill>
                <a:latin typeface="Arial"/>
                <a:ea typeface="+mn-ea"/>
                <a:cs typeface="Arial"/>
              </a:rPr>
              <a:t>Marketing Toolkit</a:t>
            </a:r>
            <a:endParaRPr lang="en-US" sz="3200" dirty="0">
              <a:solidFill>
                <a:schemeClr val="bg1">
                  <a:lumMod val="50000"/>
                </a:schemeClr>
              </a:solidFill>
              <a:latin typeface="Arial"/>
              <a:ea typeface="+mn-ea"/>
              <a:cs typeface="Arial"/>
            </a:endParaRPr>
          </a:p>
          <a:p>
            <a:pPr fontAlgn="auto">
              <a:spcBef>
                <a:spcPts val="0"/>
              </a:spcBef>
              <a:spcAft>
                <a:spcPts val="0"/>
              </a:spcAft>
              <a:defRPr/>
            </a:pPr>
            <a:r>
              <a:rPr lang="en-US" sz="1600" dirty="0">
                <a:solidFill>
                  <a:schemeClr val="bg1">
                    <a:lumMod val="50000"/>
                  </a:schemeClr>
                </a:solidFill>
                <a:latin typeface="Arial"/>
                <a:ea typeface="+mn-ea"/>
                <a:cs typeface="Arial"/>
              </a:rPr>
              <a:t/>
            </a:r>
            <a:br>
              <a:rPr lang="en-US" sz="1600" dirty="0">
                <a:solidFill>
                  <a:schemeClr val="bg1">
                    <a:lumMod val="50000"/>
                  </a:schemeClr>
                </a:solidFill>
                <a:latin typeface="Arial"/>
                <a:ea typeface="+mn-ea"/>
                <a:cs typeface="Arial"/>
              </a:rPr>
            </a:br>
            <a:endParaRPr lang="en-US" sz="1400" b="1" dirty="0">
              <a:latin typeface="Arial"/>
              <a:ea typeface="+mn-ea"/>
              <a:cs typeface="Aria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05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78700" y="207963"/>
            <a:ext cx="134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44110" y="3006080"/>
            <a:ext cx="7624422"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0"/>
              </a:spcBef>
              <a:spcAft>
                <a:spcPts val="0"/>
              </a:spcAft>
              <a:defRPr/>
            </a:pPr>
            <a:r>
              <a:rPr lang="en-US" b="1" dirty="0" smtClean="0">
                <a:solidFill>
                  <a:schemeClr val="accent6"/>
                </a:solidFill>
                <a:latin typeface="Arial"/>
                <a:cs typeface="Arial"/>
              </a:rPr>
              <a:t>Pre-Launch Phase</a:t>
            </a:r>
            <a:endParaRPr lang="en-US" b="1" dirty="0">
              <a:solidFill>
                <a:schemeClr val="accent6"/>
              </a:solidFill>
              <a:latin typeface="Arial"/>
              <a:cs typeface="Arial"/>
            </a:endParaRPr>
          </a:p>
        </p:txBody>
      </p:sp>
    </p:spTree>
    <p:extLst>
      <p:ext uri="{BB962C8B-B14F-4D97-AF65-F5344CB8AC3E}">
        <p14:creationId xmlns:p14="http://schemas.microsoft.com/office/powerpoint/2010/main" val="1063934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Pre-Launch Phase Overview</a:t>
            </a:r>
            <a:endParaRPr lang="en-GB" sz="4000" dirty="0"/>
          </a:p>
        </p:txBody>
      </p:sp>
      <p:sp>
        <p:nvSpPr>
          <p:cNvPr id="4" name="Content Placeholder 2"/>
          <p:cNvSpPr txBox="1">
            <a:spLocks/>
          </p:cNvSpPr>
          <p:nvPr/>
        </p:nvSpPr>
        <p:spPr>
          <a:xfrm>
            <a:off x="457197" y="1554650"/>
            <a:ext cx="8147251"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2000" dirty="0" smtClean="0"/>
              <a:t>Use this phase of the campaign prior to </a:t>
            </a:r>
            <a:r>
              <a:rPr lang="en-GB" sz="2000" dirty="0" smtClean="0"/>
              <a:t>deploying your </a:t>
            </a:r>
            <a:r>
              <a:rPr lang="en-GB" sz="2000" dirty="0" smtClean="0"/>
              <a:t>UCC solution. It’s recommended that these communications are deployed 2-3 weeks prior to launch. </a:t>
            </a:r>
          </a:p>
          <a:p>
            <a:pPr fontAlgn="auto">
              <a:defRPr/>
            </a:pPr>
            <a:r>
              <a:rPr lang="en-GB" sz="2000" dirty="0" smtClean="0"/>
              <a:t>This will generate intrigue into what’s about to happen as well as pre-empting users to visit the dedicated resource portal. </a:t>
            </a:r>
            <a:endParaRPr lang="en-GB" sz="2000" dirty="0"/>
          </a:p>
          <a:p>
            <a:pPr fontAlgn="auto">
              <a:defRPr/>
            </a:pPr>
            <a:r>
              <a:rPr lang="en-GB" sz="2000" dirty="0" smtClean="0"/>
              <a:t>On the AT&amp;T portal you locate and download the assets available in this phase of the campaign as well as other information that will aid with deployment.</a:t>
            </a:r>
          </a:p>
          <a:p>
            <a:pPr fontAlgn="auto">
              <a:defRPr/>
            </a:pPr>
            <a:r>
              <a:rPr lang="en-GB" sz="2000" dirty="0" smtClean="0"/>
              <a:t>Assets in this phase include:</a:t>
            </a:r>
          </a:p>
          <a:p>
            <a:pPr lvl="1">
              <a:buFontTx/>
              <a:buChar char="-"/>
              <a:defRPr/>
            </a:pPr>
            <a:r>
              <a:rPr lang="en-GB" sz="1600" dirty="0" smtClean="0"/>
              <a:t>2 x pre-launch eDMs (HTML + OFT)</a:t>
            </a:r>
          </a:p>
          <a:p>
            <a:pPr lvl="1">
              <a:buFontTx/>
              <a:buChar char="-"/>
              <a:defRPr/>
            </a:pPr>
            <a:r>
              <a:rPr lang="en-GB" sz="1600" dirty="0" smtClean="0"/>
              <a:t>Pre-launch video</a:t>
            </a:r>
          </a:p>
          <a:p>
            <a:pPr marL="0" indent="0" fontAlgn="auto">
              <a:buNone/>
              <a:defRPr/>
            </a:pPr>
            <a:endParaRPr lang="en-GB" sz="2000" dirty="0" smtClean="0"/>
          </a:p>
          <a:p>
            <a:pPr fontAlgn="auto">
              <a:defRPr/>
            </a:pPr>
            <a:endParaRPr lang="en-GB" sz="2000" dirty="0"/>
          </a:p>
        </p:txBody>
      </p:sp>
    </p:spTree>
    <p:extLst>
      <p:ext uri="{BB962C8B-B14F-4D97-AF65-F5344CB8AC3E}">
        <p14:creationId xmlns:p14="http://schemas.microsoft.com/office/powerpoint/2010/main" val="3344756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Customizable Emails</a:t>
            </a:r>
            <a:endParaRPr lang="en-GB" sz="4000" dirty="0"/>
          </a:p>
        </p:txBody>
      </p:sp>
      <p:sp>
        <p:nvSpPr>
          <p:cNvPr id="20" name="Content Placeholder 2"/>
          <p:cNvSpPr txBox="1">
            <a:spLocks/>
          </p:cNvSpPr>
          <p:nvPr/>
        </p:nvSpPr>
        <p:spPr>
          <a:xfrm>
            <a:off x="457197" y="1554650"/>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en-GB" sz="2000" dirty="0" smtClean="0"/>
              <a:t>Send these emails to your workforce to raise </a:t>
            </a:r>
            <a:r>
              <a:rPr lang="en-GB" sz="2000" dirty="0" smtClean="0"/>
              <a:t>awareness </a:t>
            </a:r>
            <a:r>
              <a:rPr lang="en-GB" sz="2000" dirty="0" smtClean="0"/>
              <a:t>that something is about to happen that </a:t>
            </a:r>
            <a:r>
              <a:rPr lang="en-GB" sz="2000" dirty="0" smtClean="0"/>
              <a:t>can help improve </a:t>
            </a:r>
            <a:r>
              <a:rPr lang="en-GB" sz="2000" dirty="0" smtClean="0"/>
              <a:t>their </a:t>
            </a:r>
            <a:r>
              <a:rPr lang="en-GB" sz="2000" dirty="0" smtClean="0"/>
              <a:t>work collaboration experience. </a:t>
            </a:r>
            <a:endParaRPr lang="en-GB" sz="2000" dirty="0" smtClean="0"/>
          </a:p>
          <a:p>
            <a:pPr fontAlgn="auto">
              <a:defRPr/>
            </a:pPr>
            <a:r>
              <a:rPr lang="en-GB" sz="2000" dirty="0" smtClean="0"/>
              <a:t>Emails will drive the user to content, assets, information and FAQ’s that will help with the deployment of your UCC solution.</a:t>
            </a:r>
          </a:p>
          <a:p>
            <a:pPr fontAlgn="auto">
              <a:defRPr/>
            </a:pPr>
            <a:r>
              <a:rPr lang="en-GB" sz="2000" dirty="0" smtClean="0"/>
              <a:t>Customize </a:t>
            </a:r>
            <a:r>
              <a:rPr lang="en-GB" sz="2000" dirty="0"/>
              <a:t>the mailer/e-mailer with </a:t>
            </a:r>
            <a:r>
              <a:rPr lang="en-GB" sz="2000" dirty="0" smtClean="0"/>
              <a:t>your </a:t>
            </a:r>
            <a:r>
              <a:rPr lang="en-GB" sz="2000" dirty="0"/>
              <a:t>personal information</a:t>
            </a:r>
            <a:br>
              <a:rPr lang="en-GB" sz="2000" dirty="0"/>
            </a:br>
            <a:r>
              <a:rPr lang="en-GB" sz="2000" dirty="0"/>
              <a:t>(e-mail/website/phone </a:t>
            </a:r>
            <a:r>
              <a:rPr lang="en-GB" sz="2000" dirty="0" smtClean="0"/>
              <a:t>number) and your </a:t>
            </a:r>
            <a:r>
              <a:rPr lang="en-GB" sz="2000" dirty="0"/>
              <a:t>company </a:t>
            </a:r>
            <a:r>
              <a:rPr lang="en-GB" sz="2000" dirty="0" smtClean="0"/>
              <a:t>logo</a:t>
            </a:r>
          </a:p>
          <a:p>
            <a:pPr fontAlgn="auto">
              <a:defRPr/>
            </a:pPr>
            <a:r>
              <a:rPr lang="en-GB" sz="2000" dirty="0" smtClean="0"/>
              <a:t>Available in HTML and OFT formats </a:t>
            </a:r>
          </a:p>
        </p:txBody>
      </p:sp>
    </p:spTree>
    <p:extLst>
      <p:ext uri="{BB962C8B-B14F-4D97-AF65-F5344CB8AC3E}">
        <p14:creationId xmlns:p14="http://schemas.microsoft.com/office/powerpoint/2010/main" val="886932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Customizable Emails - Example</a:t>
            </a:r>
            <a:endParaRPr lang="en-GB" sz="4000" dirty="0"/>
          </a:p>
        </p:txBody>
      </p:sp>
      <p:sp>
        <p:nvSpPr>
          <p:cNvPr id="20" name="Content Placeholder 2"/>
          <p:cNvSpPr txBox="1">
            <a:spLocks/>
          </p:cNvSpPr>
          <p:nvPr/>
        </p:nvSpPr>
        <p:spPr>
          <a:xfrm>
            <a:off x="457197" y="1554651"/>
            <a:ext cx="3826771" cy="14423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mj-lt"/>
              <a:buNone/>
              <a:defRPr/>
            </a:pPr>
            <a:r>
              <a:rPr lang="fr-FR" sz="2000" dirty="0"/>
              <a:t>Content and pictures are fixed except zones rounded in </a:t>
            </a:r>
            <a:r>
              <a:rPr lang="fr-FR" sz="2000" dirty="0" smtClean="0"/>
              <a:t>red, which you can customize </a:t>
            </a:r>
            <a:r>
              <a:rPr lang="fr-FR" sz="2000" dirty="0"/>
              <a:t>as explained opposite</a:t>
            </a:r>
            <a:r>
              <a:rPr lang="fr-FR" sz="2000" dirty="0" smtClean="0"/>
              <a:t>.</a:t>
            </a:r>
          </a:p>
          <a:p>
            <a:pPr marL="0" indent="0">
              <a:buFont typeface="+mj-lt"/>
              <a:buNone/>
              <a:defRPr/>
            </a:pPr>
            <a:endParaRPr lang="fr-FR" sz="2000" dirty="0"/>
          </a:p>
          <a:p>
            <a:pPr marL="0" indent="0">
              <a:buFont typeface="+mj-lt"/>
              <a:buNone/>
              <a:defRPr/>
            </a:pPr>
            <a:endParaRPr lang="fr-FR" sz="2000" dirty="0" smtClean="0"/>
          </a:p>
          <a:p>
            <a:pPr marL="0" indent="0">
              <a:buFont typeface="+mj-lt"/>
              <a:buNone/>
              <a:defRPr/>
            </a:pPr>
            <a:endParaRPr lang="fr-FR" sz="2000" dirty="0"/>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98922" y="1753785"/>
            <a:ext cx="2941430" cy="477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876256" y="1647641"/>
            <a:ext cx="93610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4932040" y="2996952"/>
            <a:ext cx="93610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4788024" y="5661248"/>
            <a:ext cx="93610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Content Placeholder 2"/>
          <p:cNvSpPr txBox="1">
            <a:spLocks/>
          </p:cNvSpPr>
          <p:nvPr/>
        </p:nvSpPr>
        <p:spPr>
          <a:xfrm>
            <a:off x="107504" y="3645024"/>
            <a:ext cx="4495328" cy="144230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sz="1600" dirty="0" smtClean="0"/>
              <a:t>Logo size – 50px height</a:t>
            </a:r>
          </a:p>
          <a:p>
            <a:pPr>
              <a:defRPr/>
            </a:pPr>
            <a:r>
              <a:rPr lang="fr-FR" sz="1600" dirty="0" smtClean="0"/>
              <a:t>Logo placement – top right hand corner</a:t>
            </a:r>
          </a:p>
          <a:p>
            <a:pPr>
              <a:defRPr/>
            </a:pPr>
            <a:r>
              <a:rPr lang="fr-FR" sz="1600" dirty="0" smtClean="0"/>
              <a:t>Body copy – Arial font size 12px, line hieght 16px – #666color</a:t>
            </a:r>
          </a:p>
          <a:p>
            <a:pPr>
              <a:defRPr/>
            </a:pPr>
            <a:r>
              <a:rPr lang="fr-FR" sz="1600" dirty="0" smtClean="0"/>
              <a:t>Headings</a:t>
            </a:r>
            <a:r>
              <a:rPr lang="fr-FR" sz="1600" dirty="0"/>
              <a:t> -  Arial font size </a:t>
            </a:r>
            <a:r>
              <a:rPr lang="fr-FR" sz="1600" dirty="0" smtClean="0"/>
              <a:t>13px</a:t>
            </a:r>
            <a:r>
              <a:rPr lang="fr-FR" sz="1600" dirty="0"/>
              <a:t>, line </a:t>
            </a:r>
            <a:r>
              <a:rPr lang="fr-FR" sz="1600" dirty="0" smtClean="0"/>
              <a:t>height 17px  bold weight, text transform uppercase– #F5771Dcolor</a:t>
            </a:r>
          </a:p>
          <a:p>
            <a:pPr>
              <a:defRPr/>
            </a:pPr>
            <a:r>
              <a:rPr lang="fr-FR" sz="1600" dirty="0" smtClean="0"/>
              <a:t>Hyperlinks -</a:t>
            </a:r>
            <a:r>
              <a:rPr lang="en-GB" sz="1600" dirty="0"/>
              <a:t>Arial font size 12px, line </a:t>
            </a:r>
            <a:r>
              <a:rPr lang="en-GB" sz="1600" dirty="0" smtClean="0"/>
              <a:t>height </a:t>
            </a:r>
            <a:r>
              <a:rPr lang="en-GB" sz="1600" dirty="0"/>
              <a:t>16px – </a:t>
            </a:r>
            <a:r>
              <a:rPr lang="en-GB" sz="1600" dirty="0" smtClean="0"/>
              <a:t>#3B90D0color</a:t>
            </a:r>
            <a:endParaRPr lang="fr-FR" sz="2000" dirty="0"/>
          </a:p>
          <a:p>
            <a:pPr>
              <a:defRPr/>
            </a:pPr>
            <a:endParaRPr lang="fr-FR" sz="2000" dirty="0" smtClean="0"/>
          </a:p>
          <a:p>
            <a:pPr marL="0" indent="0">
              <a:buFont typeface="+mj-lt"/>
              <a:buNone/>
              <a:defRPr/>
            </a:pPr>
            <a:endParaRPr lang="fr-FR" sz="2000" dirty="0"/>
          </a:p>
        </p:txBody>
      </p:sp>
    </p:spTree>
    <p:extLst>
      <p:ext uri="{BB962C8B-B14F-4D97-AF65-F5344CB8AC3E}">
        <p14:creationId xmlns:p14="http://schemas.microsoft.com/office/powerpoint/2010/main" val="3542251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274638"/>
            <a:ext cx="82912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dirty="0" smtClean="0"/>
              <a:t>Customizable Emails</a:t>
            </a:r>
            <a:endParaRPr lang="en-GB" sz="4000" dirty="0"/>
          </a:p>
        </p:txBody>
      </p:sp>
      <p:sp>
        <p:nvSpPr>
          <p:cNvPr id="20" name="Content Placeholder 2"/>
          <p:cNvSpPr txBox="1">
            <a:spLocks/>
          </p:cNvSpPr>
          <p:nvPr/>
        </p:nvSpPr>
        <p:spPr>
          <a:xfrm>
            <a:off x="457197" y="1255849"/>
            <a:ext cx="8291267" cy="447740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None/>
            </a:pPr>
            <a:r>
              <a:rPr lang="en-GB" sz="1500" b="1" dirty="0"/>
              <a:t>.doc Format: Word format</a:t>
            </a:r>
          </a:p>
          <a:p>
            <a:pPr>
              <a:spcAft>
                <a:spcPts val="600"/>
              </a:spcAft>
              <a:buFont typeface="+mj-lt"/>
              <a:buAutoNum type="arabicPeriod"/>
            </a:pPr>
            <a:r>
              <a:rPr lang="en-GB" sz="1500" dirty="0"/>
              <a:t>to be sent by e-mail in an attachment (the final doc should be converted to a pdf file)</a:t>
            </a:r>
          </a:p>
          <a:p>
            <a:pPr>
              <a:spcAft>
                <a:spcPts val="600"/>
              </a:spcAft>
              <a:buFont typeface="+mj-lt"/>
              <a:buAutoNum type="arabicPeriod"/>
            </a:pPr>
            <a:r>
              <a:rPr lang="en-GB" sz="1500" dirty="0" smtClean="0"/>
              <a:t>.</a:t>
            </a:r>
            <a:r>
              <a:rPr lang="en-GB" sz="1500" dirty="0"/>
              <a:t>html in .zip file Format: Html </a:t>
            </a:r>
            <a:r>
              <a:rPr lang="en-GB" sz="1500" dirty="0" smtClean="0"/>
              <a:t>language </a:t>
            </a:r>
            <a:endParaRPr lang="en-GB" sz="1500" dirty="0"/>
          </a:p>
          <a:p>
            <a:pPr>
              <a:spcAft>
                <a:spcPts val="600"/>
              </a:spcAft>
              <a:buFont typeface="+mj-lt"/>
              <a:buAutoNum type="arabicPeriod"/>
            </a:pPr>
            <a:r>
              <a:rPr lang="en-GB" sz="1500" dirty="0"/>
              <a:t>In the zip folder, there are all the files you need (html file and pictures) to send an e-mail.</a:t>
            </a:r>
          </a:p>
          <a:p>
            <a:pPr>
              <a:spcAft>
                <a:spcPts val="600"/>
              </a:spcAft>
              <a:buFont typeface="+mj-lt"/>
              <a:buAutoNum type="arabicPeriod"/>
            </a:pPr>
            <a:r>
              <a:rPr lang="en-GB" sz="1500" dirty="0"/>
              <a:t>Please note, you </a:t>
            </a:r>
            <a:r>
              <a:rPr lang="en-GB" sz="1500" dirty="0" smtClean="0"/>
              <a:t>should be familiar with html </a:t>
            </a:r>
            <a:r>
              <a:rPr lang="en-GB" sz="1500" dirty="0"/>
              <a:t>language and routing processes or be helped by a professional developer to use these files.</a:t>
            </a:r>
          </a:p>
          <a:p>
            <a:pPr marL="0" indent="0">
              <a:spcAft>
                <a:spcPts val="600"/>
              </a:spcAft>
              <a:buNone/>
            </a:pPr>
            <a:r>
              <a:rPr lang="en-GB" sz="1500" b="1" dirty="0" smtClean="0"/>
              <a:t>.</a:t>
            </a:r>
            <a:r>
              <a:rPr lang="en-GB" sz="1500" b="1" dirty="0"/>
              <a:t>oft Format: Outlook format</a:t>
            </a:r>
          </a:p>
          <a:p>
            <a:pPr>
              <a:spcAft>
                <a:spcPts val="600"/>
              </a:spcAft>
              <a:buFont typeface="+mj-lt"/>
              <a:buAutoNum type="arabicPeriod"/>
            </a:pPr>
            <a:r>
              <a:rPr lang="en-GB" sz="1500" dirty="0"/>
              <a:t>Best results can be reached with an OFT file when targeting </a:t>
            </a:r>
            <a:r>
              <a:rPr lang="en-GB" sz="1500" dirty="0" smtClean="0"/>
              <a:t>Microsoft® Outlook </a:t>
            </a:r>
            <a:r>
              <a:rPr lang="en-GB" sz="1500" dirty="0"/>
              <a:t>users. If the recipient uses a different email client </a:t>
            </a:r>
            <a:r>
              <a:rPr lang="en-GB" sz="1500" dirty="0" smtClean="0"/>
              <a:t>(</a:t>
            </a:r>
            <a:r>
              <a:rPr lang="en-GB" sz="1500" dirty="0"/>
              <a:t>i</a:t>
            </a:r>
            <a:r>
              <a:rPr lang="en-GB" sz="1500" dirty="0" smtClean="0"/>
              <a:t>e</a:t>
            </a:r>
            <a:r>
              <a:rPr lang="en-GB" sz="1500" dirty="0"/>
              <a:t>. type Yahoo or Gmail), unexpected displaying can occur, such as losing the text formatting </a:t>
            </a:r>
          </a:p>
          <a:p>
            <a:pPr>
              <a:spcAft>
                <a:spcPts val="600"/>
              </a:spcAft>
              <a:buFont typeface="+mj-lt"/>
              <a:buAutoNum type="arabicPeriod"/>
            </a:pPr>
            <a:r>
              <a:rPr lang="en-GB" sz="1500" dirty="0"/>
              <a:t>The .oft file opens directly in </a:t>
            </a:r>
            <a:r>
              <a:rPr lang="en-GB" sz="1500" dirty="0" smtClean="0"/>
              <a:t>Outlook; </a:t>
            </a:r>
            <a:r>
              <a:rPr lang="en-GB" sz="1500" dirty="0"/>
              <a:t>then you can edit it as an </a:t>
            </a:r>
            <a:r>
              <a:rPr lang="en-GB" sz="1500" dirty="0" smtClean="0"/>
              <a:t>e-mail and customize </a:t>
            </a:r>
            <a:r>
              <a:rPr lang="en-GB" sz="1500" dirty="0"/>
              <a:t>the texts as explained above. Here are some practical tips, more information about layout in Appendix slides:</a:t>
            </a:r>
          </a:p>
          <a:p>
            <a:pPr>
              <a:spcAft>
                <a:spcPts val="600"/>
              </a:spcAft>
              <a:buFont typeface="+mj-lt"/>
              <a:buAutoNum type="arabicPeriod"/>
            </a:pPr>
            <a:r>
              <a:rPr lang="en-GB" sz="1500" dirty="0" smtClean="0"/>
              <a:t>Insert </a:t>
            </a:r>
            <a:r>
              <a:rPr lang="en-GB" sz="1500" dirty="0"/>
              <a:t>your logo, a hyperlink to your site or your email following the same procedure as common Office documents (MS Word, PowerPoint). </a:t>
            </a:r>
          </a:p>
          <a:p>
            <a:pPr>
              <a:spcAft>
                <a:spcPts val="600"/>
              </a:spcAft>
              <a:buFont typeface="+mj-lt"/>
              <a:buAutoNum type="arabicPeriod"/>
            </a:pPr>
            <a:r>
              <a:rPr lang="en-GB" sz="1500" dirty="0"/>
              <a:t>Once customized, click on “save”: the template is automatically saved in the outlook draft folder </a:t>
            </a:r>
          </a:p>
        </p:txBody>
      </p:sp>
    </p:spTree>
    <p:extLst>
      <p:ext uri="{BB962C8B-B14F-4D97-AF65-F5344CB8AC3E}">
        <p14:creationId xmlns:p14="http://schemas.microsoft.com/office/powerpoint/2010/main" val="888236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3761</TotalTime>
  <Words>1855</Words>
  <Application>Microsoft Office PowerPoint</Application>
  <PresentationFormat>On-screen Show (4:3)</PresentationFormat>
  <Paragraphs>163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Burrows</dc:creator>
  <cp:lastModifiedBy>CK1194</cp:lastModifiedBy>
  <cp:revision>201</cp:revision>
  <dcterms:created xsi:type="dcterms:W3CDTF">2012-12-18T10:29:04Z</dcterms:created>
  <dcterms:modified xsi:type="dcterms:W3CDTF">2014-04-02T22:53:11Z</dcterms:modified>
</cp:coreProperties>
</file>